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75" r:id="rId2"/>
    <p:sldId id="284" r:id="rId3"/>
    <p:sldId id="315" r:id="rId4"/>
    <p:sldId id="314" r:id="rId5"/>
    <p:sldId id="295" r:id="rId6"/>
    <p:sldId id="289" r:id="rId7"/>
    <p:sldId id="283" r:id="rId8"/>
    <p:sldId id="288" r:id="rId9"/>
    <p:sldId id="325" r:id="rId10"/>
    <p:sldId id="300" r:id="rId11"/>
    <p:sldId id="262" r:id="rId12"/>
    <p:sldId id="319" r:id="rId13"/>
    <p:sldId id="309" r:id="rId14"/>
    <p:sldId id="329" r:id="rId15"/>
    <p:sldId id="316" r:id="rId16"/>
    <p:sldId id="311" r:id="rId17"/>
    <p:sldId id="320" r:id="rId18"/>
    <p:sldId id="324" r:id="rId19"/>
    <p:sldId id="322" r:id="rId20"/>
    <p:sldId id="323" r:id="rId21"/>
    <p:sldId id="327" r:id="rId22"/>
    <p:sldId id="328" r:id="rId23"/>
  </p:sldIdLst>
  <p:sldSz cx="20104100" cy="11309350"/>
  <p:notesSz cx="20104100" cy="1130935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en Rots" initials="KR" lastIdx="25" clrIdx="0">
    <p:extLst>
      <p:ext uri="{19B8F6BF-5375-455C-9EA6-DF929625EA0E}">
        <p15:presenceInfo xmlns:p15="http://schemas.microsoft.com/office/powerpoint/2012/main" userId="S::koen.rots@youngcoders.onmicrosoft.com::3d9e54bb-aac7-4c5f-a163-7289af2166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97"/>
    <p:restoredTop sz="94014"/>
  </p:normalViewPr>
  <p:slideViewPr>
    <p:cSldViewPr>
      <p:cViewPr varScale="1">
        <p:scale>
          <a:sx n="73" d="100"/>
          <a:sy n="73" d="100"/>
        </p:scale>
        <p:origin x="464" y="192"/>
      </p:cViewPr>
      <p:guideLst>
        <p:guide orient="horz" pos="2880"/>
        <p:guide pos="2160"/>
      </p:guideLst>
    </p:cSldViewPr>
  </p:slideViewPr>
  <p:outlineViewPr>
    <p:cViewPr>
      <p:scale>
        <a:sx n="33" d="100"/>
        <a:sy n="33" d="100"/>
      </p:scale>
      <p:origin x="0" y="-19096"/>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94" d="100"/>
          <a:sy n="94" d="100"/>
        </p:scale>
        <p:origin x="832" y="2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596753F-8D66-5645-8FE4-DA40628E0B89}" type="datetimeFigureOut">
              <a:rPr lang="nl-NL" smtClean="0"/>
              <a:t>10-03-2021</a:t>
            </a:fld>
            <a:endParaRPr lang="nl-NL"/>
          </a:p>
        </p:txBody>
      </p:sp>
      <p:sp>
        <p:nvSpPr>
          <p:cNvPr id="4" name="Tijdelijke aanduiding voor dia-afbeelding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C455B400-ED8A-A346-8F98-99095E94B6FC}" type="slidenum">
              <a:rPr lang="nl-NL" smtClean="0"/>
              <a:t>‹nr.›</a:t>
            </a:fld>
            <a:endParaRPr lang="nl-NL"/>
          </a:p>
        </p:txBody>
      </p:sp>
    </p:spTree>
    <p:extLst>
      <p:ext uri="{BB962C8B-B14F-4D97-AF65-F5344CB8AC3E}">
        <p14:creationId xmlns:p14="http://schemas.microsoft.com/office/powerpoint/2010/main" val="1818302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455B400-ED8A-A346-8F98-99095E94B6FC}" type="slidenum">
              <a:rPr lang="nl-NL" smtClean="0"/>
              <a:t>8</a:t>
            </a:fld>
            <a:endParaRPr lang="nl-NL"/>
          </a:p>
        </p:txBody>
      </p:sp>
    </p:spTree>
    <p:extLst>
      <p:ext uri="{BB962C8B-B14F-4D97-AF65-F5344CB8AC3E}">
        <p14:creationId xmlns:p14="http://schemas.microsoft.com/office/powerpoint/2010/main" val="4065018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2009775" y="5441950"/>
            <a:ext cx="16084549"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794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mailto:info@youngcoders.nl" TargetMode="External"/><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indoor, person, video, television&#10;&#10;Description automatically generated">
            <a:extLst>
              <a:ext uri="{FF2B5EF4-FFF2-40B4-BE49-F238E27FC236}">
                <a16:creationId xmlns:a16="http://schemas.microsoft.com/office/drawing/2014/main" id="{0A656A66-778D-AC4F-B218-46A5A2859C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 y="397"/>
            <a:ext cx="20104806" cy="11308953"/>
          </a:xfrm>
          <a:prstGeom prst="rect">
            <a:avLst/>
          </a:prstGeom>
        </p:spPr>
      </p:pic>
      <p:sp>
        <p:nvSpPr>
          <p:cNvPr id="3" name="Title 1">
            <a:extLst>
              <a:ext uri="{FF2B5EF4-FFF2-40B4-BE49-F238E27FC236}">
                <a16:creationId xmlns:a16="http://schemas.microsoft.com/office/drawing/2014/main" id="{6DF23485-FC10-6A4A-945C-87822CFE00C5}"/>
              </a:ext>
            </a:extLst>
          </p:cNvPr>
          <p:cNvSpPr>
            <a:spLocks noGrp="1"/>
          </p:cNvSpPr>
          <p:nvPr>
            <p:ph type="title" hasCustomPrompt="1"/>
          </p:nvPr>
        </p:nvSpPr>
        <p:spPr>
          <a:xfrm>
            <a:off x="4870451" y="6035675"/>
            <a:ext cx="14478000" cy="3847207"/>
          </a:xfrm>
          <a:prstGeom prst="rect">
            <a:avLst/>
          </a:prstGeom>
        </p:spPr>
        <p:txBody>
          <a:bodyPr/>
          <a:lstStyle>
            <a:lvl1pPr>
              <a:defRPr sz="12500"/>
            </a:lvl1pPr>
          </a:lstStyle>
          <a:p>
            <a:r>
              <a:rPr lang="en-GB" dirty="0"/>
              <a:t>CLICK_TO_EDIT_</a:t>
            </a:r>
            <a:br>
              <a:rPr lang="en-GB" dirty="0"/>
            </a:br>
            <a:r>
              <a:rPr lang="en-GB" dirty="0"/>
              <a:t>FRONTPAGE_TITLE</a:t>
            </a:r>
            <a:endParaRPr lang="en-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person standing in front of a building&#10;&#10;Description automatically generated">
            <a:extLst>
              <a:ext uri="{FF2B5EF4-FFF2-40B4-BE49-F238E27FC236}">
                <a16:creationId xmlns:a16="http://schemas.microsoft.com/office/drawing/2014/main" id="{22F5ADEC-DC5B-D541-A664-E54776EC86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 y="0"/>
            <a:ext cx="20105511" cy="11309350"/>
          </a:xfrm>
          <a:prstGeom prst="rect">
            <a:avLst/>
          </a:prstGeom>
        </p:spPr>
      </p:pic>
      <p:sp>
        <p:nvSpPr>
          <p:cNvPr id="2" name="Title 1">
            <a:extLst>
              <a:ext uri="{FF2B5EF4-FFF2-40B4-BE49-F238E27FC236}">
                <a16:creationId xmlns:a16="http://schemas.microsoft.com/office/drawing/2014/main" id="{D4429D04-E3C1-7143-95DD-75EB3FA8382E}"/>
              </a:ext>
            </a:extLst>
          </p:cNvPr>
          <p:cNvSpPr>
            <a:spLocks noGrp="1"/>
          </p:cNvSpPr>
          <p:nvPr>
            <p:ph type="title" hasCustomPrompt="1"/>
          </p:nvPr>
        </p:nvSpPr>
        <p:spPr>
          <a:xfrm>
            <a:off x="4870451" y="6035675"/>
            <a:ext cx="14478000" cy="3847207"/>
          </a:xfrm>
          <a:prstGeom prst="rect">
            <a:avLst/>
          </a:prstGeom>
        </p:spPr>
        <p:txBody>
          <a:bodyPr/>
          <a:lstStyle>
            <a:lvl1pPr>
              <a:defRPr sz="12500"/>
            </a:lvl1pPr>
          </a:lstStyle>
          <a:p>
            <a:r>
              <a:rPr lang="en-GB" dirty="0"/>
              <a:t>CLICK_TO_EDIT_</a:t>
            </a:r>
            <a:br>
              <a:rPr lang="en-GB" dirty="0"/>
            </a:br>
            <a:r>
              <a:rPr lang="en-GB" dirty="0"/>
              <a:t>FRONTPAGE_TITLE</a:t>
            </a:r>
            <a:endParaRPr lang="en-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645C8AE9-2542-214C-842E-A545F09188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 y="0"/>
            <a:ext cx="20105512" cy="11309350"/>
          </a:xfrm>
          <a:prstGeom prst="rect">
            <a:avLst/>
          </a:prstGeom>
        </p:spPr>
      </p:pic>
      <p:sp>
        <p:nvSpPr>
          <p:cNvPr id="3" name="Title 1">
            <a:extLst>
              <a:ext uri="{FF2B5EF4-FFF2-40B4-BE49-F238E27FC236}">
                <a16:creationId xmlns:a16="http://schemas.microsoft.com/office/drawing/2014/main" id="{E52CD903-0EA7-5441-87B0-A144CB947759}"/>
              </a:ext>
            </a:extLst>
          </p:cNvPr>
          <p:cNvSpPr>
            <a:spLocks noGrp="1"/>
          </p:cNvSpPr>
          <p:nvPr>
            <p:ph type="title" hasCustomPrompt="1"/>
          </p:nvPr>
        </p:nvSpPr>
        <p:spPr>
          <a:xfrm>
            <a:off x="1382713" y="601663"/>
            <a:ext cx="17338675" cy="1015663"/>
          </a:xfrm>
          <a:prstGeom prst="rect">
            <a:avLst/>
          </a:prstGeom>
        </p:spPr>
        <p:txBody>
          <a:bodyPr/>
          <a:lstStyle>
            <a:lvl1pPr>
              <a:defRPr>
                <a:solidFill>
                  <a:schemeClr val="tx1"/>
                </a:solidFill>
              </a:defRPr>
            </a:lvl1pPr>
          </a:lstStyle>
          <a:p>
            <a:r>
              <a:rPr lang="en-GB" dirty="0"/>
              <a:t>TITLE</a:t>
            </a:r>
            <a:endParaRPr lang="en-NL" dirty="0"/>
          </a:p>
        </p:txBody>
      </p:sp>
      <p:sp>
        <p:nvSpPr>
          <p:cNvPr id="4" name="Content Placeholder 2">
            <a:extLst>
              <a:ext uri="{FF2B5EF4-FFF2-40B4-BE49-F238E27FC236}">
                <a16:creationId xmlns:a16="http://schemas.microsoft.com/office/drawing/2014/main" id="{6CD8D623-A0F9-E344-851C-DE78EF319011}"/>
              </a:ext>
            </a:extLst>
          </p:cNvPr>
          <p:cNvSpPr>
            <a:spLocks noGrp="1"/>
          </p:cNvSpPr>
          <p:nvPr>
            <p:ph sz="half" idx="1" hasCustomPrompt="1"/>
          </p:nvPr>
        </p:nvSpPr>
        <p:spPr>
          <a:xfrm>
            <a:off x="1382713" y="3009900"/>
            <a:ext cx="6078537" cy="430887"/>
          </a:xfrm>
          <a:prstGeom prst="rect">
            <a:avLst/>
          </a:prstGeom>
        </p:spPr>
        <p:txBody>
          <a:bodyPr/>
          <a:lstStyle>
            <a:lvl1pPr marL="342900" indent="-342900">
              <a:buClr>
                <a:schemeClr val="bg2"/>
              </a:buClr>
              <a:buFont typeface="+mj-lt"/>
              <a:buAutoNum type="arabicPeriod"/>
              <a:defRPr sz="2800"/>
            </a:lvl1pPr>
          </a:lstStyle>
          <a:p>
            <a:pPr lvl="0"/>
            <a:r>
              <a:rPr lang="en-GB" dirty="0"/>
              <a:t>HOOFDSTUKKEN</a:t>
            </a:r>
          </a:p>
        </p:txBody>
      </p:sp>
      <p:sp>
        <p:nvSpPr>
          <p:cNvPr id="5" name="Content Placeholder 2">
            <a:extLst>
              <a:ext uri="{FF2B5EF4-FFF2-40B4-BE49-F238E27FC236}">
                <a16:creationId xmlns:a16="http://schemas.microsoft.com/office/drawing/2014/main" id="{CA35E8BF-B0EE-334A-8DFA-C514A925B56C}"/>
              </a:ext>
            </a:extLst>
          </p:cNvPr>
          <p:cNvSpPr>
            <a:spLocks noGrp="1"/>
          </p:cNvSpPr>
          <p:nvPr>
            <p:ph sz="half" idx="10" hasCustomPrompt="1"/>
          </p:nvPr>
        </p:nvSpPr>
        <p:spPr>
          <a:xfrm>
            <a:off x="8985250" y="3009900"/>
            <a:ext cx="8229599" cy="276999"/>
          </a:xfrm>
          <a:prstGeom prst="rect">
            <a:avLst/>
          </a:prstGeom>
        </p:spPr>
        <p:txBody>
          <a:bodyPr/>
          <a:lstStyle>
            <a:lvl1pPr>
              <a:defRPr>
                <a:latin typeface="IBM Plex Sans" panose="020B0503050203000203" pitchFamily="34" charset="0"/>
              </a:defRPr>
            </a:lvl1pPr>
          </a:lstStyle>
          <a:p>
            <a:pPr lvl="0"/>
            <a:r>
              <a:rPr lang="en-GB" dirty="0"/>
              <a:t>TITLE</a:t>
            </a:r>
          </a:p>
        </p:txBody>
      </p:sp>
      <p:sp>
        <p:nvSpPr>
          <p:cNvPr id="6" name="Content Placeholder 2">
            <a:extLst>
              <a:ext uri="{FF2B5EF4-FFF2-40B4-BE49-F238E27FC236}">
                <a16:creationId xmlns:a16="http://schemas.microsoft.com/office/drawing/2014/main" id="{B9CDAA7E-BE6D-B94D-A5E1-52DF593B8C2A}"/>
              </a:ext>
            </a:extLst>
          </p:cNvPr>
          <p:cNvSpPr>
            <a:spLocks noGrp="1"/>
          </p:cNvSpPr>
          <p:nvPr>
            <p:ph sz="half" idx="11" hasCustomPrompt="1"/>
          </p:nvPr>
        </p:nvSpPr>
        <p:spPr>
          <a:xfrm>
            <a:off x="8985250" y="3440786"/>
            <a:ext cx="8229599" cy="5109489"/>
          </a:xfrm>
          <a:prstGeom prst="rect">
            <a:avLst/>
          </a:prstGeom>
        </p:spPr>
        <p:txBody>
          <a:bodyPr/>
          <a:lstStyle>
            <a:lvl1pPr>
              <a:lnSpc>
                <a:spcPct val="150000"/>
              </a:lnSpc>
              <a:defRPr>
                <a:latin typeface="IBM Plex Sans" panose="020B0503050203000203" pitchFamily="34" charset="0"/>
              </a:defRPr>
            </a:lvl1pPr>
          </a:lstStyle>
          <a:p>
            <a:pPr lvl="0"/>
            <a:r>
              <a:rPr lang="en-GB" dirty="0"/>
              <a:t>Text</a:t>
            </a:r>
            <a:endParaRPr lang="en-N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4061FB6A-56D0-9D42-90D0-11A43BCE78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2" name="Title 1">
            <a:extLst>
              <a:ext uri="{FF2B5EF4-FFF2-40B4-BE49-F238E27FC236}">
                <a16:creationId xmlns:a16="http://schemas.microsoft.com/office/drawing/2014/main" id="{3A782C44-CE94-9A4A-B7FA-59C390F5A21B}"/>
              </a:ext>
            </a:extLst>
          </p:cNvPr>
          <p:cNvSpPr>
            <a:spLocks noGrp="1"/>
          </p:cNvSpPr>
          <p:nvPr>
            <p:ph type="title" hasCustomPrompt="1"/>
          </p:nvPr>
        </p:nvSpPr>
        <p:spPr>
          <a:xfrm>
            <a:off x="2186184" y="700650"/>
            <a:ext cx="5808465" cy="1015663"/>
          </a:xfrm>
          <a:prstGeom prst="rect">
            <a:avLst/>
          </a:prstGeom>
        </p:spPr>
        <p:txBody>
          <a:bodyPr/>
          <a:lstStyle>
            <a:lvl1pPr>
              <a:defRPr>
                <a:solidFill>
                  <a:schemeClr val="tx1"/>
                </a:solidFill>
              </a:defRPr>
            </a:lvl1pPr>
          </a:lstStyle>
          <a:p>
            <a:r>
              <a:rPr lang="en-GB" dirty="0"/>
              <a:t>TITLE</a:t>
            </a:r>
            <a:endParaRPr lang="en-NL" dirty="0"/>
          </a:p>
        </p:txBody>
      </p:sp>
      <p:sp>
        <p:nvSpPr>
          <p:cNvPr id="8" name="Content Placeholder 2">
            <a:extLst>
              <a:ext uri="{FF2B5EF4-FFF2-40B4-BE49-F238E27FC236}">
                <a16:creationId xmlns:a16="http://schemas.microsoft.com/office/drawing/2014/main" id="{DDFA711A-9A84-4440-B62E-0464C57EDF50}"/>
              </a:ext>
            </a:extLst>
          </p:cNvPr>
          <p:cNvSpPr>
            <a:spLocks noGrp="1"/>
          </p:cNvSpPr>
          <p:nvPr>
            <p:ph sz="half" idx="10" hasCustomPrompt="1"/>
          </p:nvPr>
        </p:nvSpPr>
        <p:spPr>
          <a:xfrm>
            <a:off x="2186184" y="2992031"/>
            <a:ext cx="5808465" cy="5581759"/>
          </a:xfrm>
          <a:prstGeom prst="rect">
            <a:avLst/>
          </a:prstGeom>
        </p:spPr>
        <p:txBody>
          <a:bodyPr/>
          <a:lstStyle>
            <a:lvl1pPr>
              <a:defRPr>
                <a:latin typeface="IBM Plex Sans" panose="020B0503050203000203" pitchFamily="34" charset="0"/>
              </a:defRPr>
            </a:lvl1pPr>
          </a:lstStyle>
          <a:p>
            <a:pPr lvl="0"/>
            <a:r>
              <a:rPr lang="en-GB" dirty="0"/>
              <a:t>Text</a:t>
            </a:r>
            <a:endParaRPr lang="en-NL" dirty="0"/>
          </a:p>
        </p:txBody>
      </p:sp>
      <p:sp>
        <p:nvSpPr>
          <p:cNvPr id="9" name="Picture Placeholder 2">
            <a:extLst>
              <a:ext uri="{FF2B5EF4-FFF2-40B4-BE49-F238E27FC236}">
                <a16:creationId xmlns:a16="http://schemas.microsoft.com/office/drawing/2014/main" id="{98B7662B-26C9-B145-9C5E-E11CD65B64BA}"/>
              </a:ext>
            </a:extLst>
          </p:cNvPr>
          <p:cNvSpPr>
            <a:spLocks noGrp="1"/>
          </p:cNvSpPr>
          <p:nvPr>
            <p:ph type="pic" idx="1"/>
          </p:nvPr>
        </p:nvSpPr>
        <p:spPr>
          <a:xfrm>
            <a:off x="8985250" y="1110275"/>
            <a:ext cx="9862800" cy="8964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7AEECB7B-330C-5540-8192-F4DD22A595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 y="396"/>
            <a:ext cx="20104806" cy="11308953"/>
          </a:xfrm>
          <a:prstGeom prst="rect">
            <a:avLst/>
          </a:prstGeom>
        </p:spPr>
      </p:pic>
      <p:sp>
        <p:nvSpPr>
          <p:cNvPr id="2" name="Title 1">
            <a:extLst>
              <a:ext uri="{FF2B5EF4-FFF2-40B4-BE49-F238E27FC236}">
                <a16:creationId xmlns:a16="http://schemas.microsoft.com/office/drawing/2014/main" id="{EE78DE9B-1461-A14F-A4AB-EF5C53DA3AB3}"/>
              </a:ext>
            </a:extLst>
          </p:cNvPr>
          <p:cNvSpPr>
            <a:spLocks noGrp="1"/>
          </p:cNvSpPr>
          <p:nvPr>
            <p:ph type="title" hasCustomPrompt="1"/>
          </p:nvPr>
        </p:nvSpPr>
        <p:spPr>
          <a:xfrm>
            <a:off x="2186184" y="700650"/>
            <a:ext cx="5808465" cy="1033144"/>
          </a:xfrm>
          <a:prstGeom prst="rect">
            <a:avLst/>
          </a:prstGeom>
        </p:spPr>
        <p:txBody>
          <a:bodyPr/>
          <a:lstStyle>
            <a:lvl1pPr>
              <a:defRPr>
                <a:solidFill>
                  <a:schemeClr val="tx1"/>
                </a:solidFill>
              </a:defRPr>
            </a:lvl1pPr>
          </a:lstStyle>
          <a:p>
            <a:r>
              <a:rPr lang="en-GB" dirty="0"/>
              <a:t>TITLE</a:t>
            </a:r>
            <a:endParaRPr lang="en-NL" dirty="0"/>
          </a:p>
        </p:txBody>
      </p:sp>
      <p:sp>
        <p:nvSpPr>
          <p:cNvPr id="4" name="Picture Placeholder 2">
            <a:extLst>
              <a:ext uri="{FF2B5EF4-FFF2-40B4-BE49-F238E27FC236}">
                <a16:creationId xmlns:a16="http://schemas.microsoft.com/office/drawing/2014/main" id="{9FCD6609-C00E-C441-89C7-37C7AE36B2C8}"/>
              </a:ext>
            </a:extLst>
          </p:cNvPr>
          <p:cNvSpPr>
            <a:spLocks noGrp="1"/>
          </p:cNvSpPr>
          <p:nvPr>
            <p:ph type="pic" idx="1"/>
          </p:nvPr>
        </p:nvSpPr>
        <p:spPr>
          <a:xfrm>
            <a:off x="8985250" y="1110275"/>
            <a:ext cx="9862800" cy="8964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5" name="Content Placeholder 2">
            <a:extLst>
              <a:ext uri="{FF2B5EF4-FFF2-40B4-BE49-F238E27FC236}">
                <a16:creationId xmlns:a16="http://schemas.microsoft.com/office/drawing/2014/main" id="{9A694B5D-0287-8F43-B1F5-DAD2552479EE}"/>
              </a:ext>
            </a:extLst>
          </p:cNvPr>
          <p:cNvSpPr>
            <a:spLocks noGrp="1"/>
          </p:cNvSpPr>
          <p:nvPr>
            <p:ph sz="half" idx="10" hasCustomPrompt="1"/>
          </p:nvPr>
        </p:nvSpPr>
        <p:spPr>
          <a:xfrm>
            <a:off x="2186184" y="2985418"/>
            <a:ext cx="5808465" cy="5518785"/>
          </a:xfrm>
          <a:prstGeom prst="rect">
            <a:avLst/>
          </a:prstGeom>
        </p:spPr>
        <p:txBody>
          <a:bodyPr/>
          <a:lstStyle>
            <a:lvl1pPr>
              <a:defRPr>
                <a:latin typeface="IBM Plex Sans" panose="020B0503050203000203" pitchFamily="34" charset="0"/>
              </a:defRPr>
            </a:lvl1pPr>
          </a:lstStyle>
          <a:p>
            <a:pPr lvl="0"/>
            <a:r>
              <a:rPr lang="en-GB" dirty="0"/>
              <a:t>Text</a:t>
            </a:r>
            <a:endParaRPr lang="en-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descr="A screen shot of a person&#10;&#10;Description automatically generated">
            <a:extLst>
              <a:ext uri="{FF2B5EF4-FFF2-40B4-BE49-F238E27FC236}">
                <a16:creationId xmlns:a16="http://schemas.microsoft.com/office/drawing/2014/main" id="{F55592BA-2272-804D-B317-07C803AFE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 y="396"/>
            <a:ext cx="20104806" cy="11308953"/>
          </a:xfrm>
          <a:prstGeom prst="rect">
            <a:avLst/>
          </a:prstGeom>
        </p:spPr>
      </p:pic>
      <p:sp>
        <p:nvSpPr>
          <p:cNvPr id="2" name="Title 1">
            <a:extLst>
              <a:ext uri="{FF2B5EF4-FFF2-40B4-BE49-F238E27FC236}">
                <a16:creationId xmlns:a16="http://schemas.microsoft.com/office/drawing/2014/main" id="{D36A6381-4367-7E45-82C0-73D87D40BE55}"/>
              </a:ext>
            </a:extLst>
          </p:cNvPr>
          <p:cNvSpPr>
            <a:spLocks noGrp="1"/>
          </p:cNvSpPr>
          <p:nvPr>
            <p:ph type="title" hasCustomPrompt="1"/>
          </p:nvPr>
        </p:nvSpPr>
        <p:spPr>
          <a:xfrm>
            <a:off x="2186184" y="700650"/>
            <a:ext cx="5884665" cy="1015663"/>
          </a:xfrm>
          <a:prstGeom prst="rect">
            <a:avLst/>
          </a:prstGeom>
        </p:spPr>
        <p:txBody>
          <a:bodyPr/>
          <a:lstStyle/>
          <a:p>
            <a:r>
              <a:rPr lang="en-GB" dirty="0"/>
              <a:t>TITLE</a:t>
            </a:r>
            <a:endParaRPr lang="en-NL" dirty="0"/>
          </a:p>
        </p:txBody>
      </p:sp>
      <p:sp>
        <p:nvSpPr>
          <p:cNvPr id="4" name="Picture Placeholder 2">
            <a:extLst>
              <a:ext uri="{FF2B5EF4-FFF2-40B4-BE49-F238E27FC236}">
                <a16:creationId xmlns:a16="http://schemas.microsoft.com/office/drawing/2014/main" id="{D808782A-5D24-0443-8D3F-3D5839CE4DAA}"/>
              </a:ext>
            </a:extLst>
          </p:cNvPr>
          <p:cNvSpPr>
            <a:spLocks noGrp="1"/>
          </p:cNvSpPr>
          <p:nvPr>
            <p:ph type="pic" idx="1"/>
          </p:nvPr>
        </p:nvSpPr>
        <p:spPr>
          <a:xfrm>
            <a:off x="8985250" y="1110275"/>
            <a:ext cx="9862800" cy="8964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6" name="Content Placeholder 2">
            <a:extLst>
              <a:ext uri="{FF2B5EF4-FFF2-40B4-BE49-F238E27FC236}">
                <a16:creationId xmlns:a16="http://schemas.microsoft.com/office/drawing/2014/main" id="{E8E59D13-B11E-3A43-9D9F-3874FA3931D1}"/>
              </a:ext>
            </a:extLst>
          </p:cNvPr>
          <p:cNvSpPr>
            <a:spLocks noGrp="1"/>
          </p:cNvSpPr>
          <p:nvPr>
            <p:ph sz="half" idx="10" hasCustomPrompt="1"/>
          </p:nvPr>
        </p:nvSpPr>
        <p:spPr>
          <a:xfrm>
            <a:off x="2186184" y="2998643"/>
            <a:ext cx="5808465" cy="5644735"/>
          </a:xfrm>
          <a:prstGeom prst="rect">
            <a:avLst/>
          </a:prstGeom>
        </p:spPr>
        <p:txBody>
          <a:bodyPr/>
          <a:lstStyle>
            <a:lvl1pPr>
              <a:defRPr>
                <a:solidFill>
                  <a:schemeClr val="bg1"/>
                </a:solidFill>
                <a:latin typeface="IBM Plex Sans" panose="020B0503050203000203" pitchFamily="34" charset="0"/>
              </a:defRPr>
            </a:lvl1pPr>
          </a:lstStyle>
          <a:p>
            <a:pPr lvl="0"/>
            <a:r>
              <a:rPr lang="en-GB" dirty="0"/>
              <a:t>Text</a:t>
            </a:r>
            <a:endParaRPr lang="en-NL" dirty="0"/>
          </a:p>
        </p:txBody>
      </p:sp>
    </p:spTree>
    <p:extLst>
      <p:ext uri="{BB962C8B-B14F-4D97-AF65-F5344CB8AC3E}">
        <p14:creationId xmlns:p14="http://schemas.microsoft.com/office/powerpoint/2010/main" val="364971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person&#10;&#10;Description automatically generated">
            <a:extLst>
              <a:ext uri="{FF2B5EF4-FFF2-40B4-BE49-F238E27FC236}">
                <a16:creationId xmlns:a16="http://schemas.microsoft.com/office/drawing/2014/main" id="{F1014566-374B-DA4C-B807-34BE52ED4B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2" name="Title 1">
            <a:extLst>
              <a:ext uri="{FF2B5EF4-FFF2-40B4-BE49-F238E27FC236}">
                <a16:creationId xmlns:a16="http://schemas.microsoft.com/office/drawing/2014/main" id="{00F2C8B0-E6E7-0546-89D1-B053D8DBDCBD}"/>
              </a:ext>
            </a:extLst>
          </p:cNvPr>
          <p:cNvSpPr>
            <a:spLocks noGrp="1"/>
          </p:cNvSpPr>
          <p:nvPr>
            <p:ph type="title" hasCustomPrompt="1"/>
          </p:nvPr>
        </p:nvSpPr>
        <p:spPr>
          <a:xfrm>
            <a:off x="2186184" y="700650"/>
            <a:ext cx="5884665" cy="1033144"/>
          </a:xfrm>
          <a:prstGeom prst="rect">
            <a:avLst/>
          </a:prstGeom>
        </p:spPr>
        <p:txBody>
          <a:bodyPr/>
          <a:lstStyle/>
          <a:p>
            <a:r>
              <a:rPr lang="en-GB" dirty="0"/>
              <a:t>TITLE</a:t>
            </a:r>
            <a:endParaRPr lang="en-NL" dirty="0"/>
          </a:p>
        </p:txBody>
      </p:sp>
      <p:sp>
        <p:nvSpPr>
          <p:cNvPr id="4" name="Picture Placeholder 2">
            <a:extLst>
              <a:ext uri="{FF2B5EF4-FFF2-40B4-BE49-F238E27FC236}">
                <a16:creationId xmlns:a16="http://schemas.microsoft.com/office/drawing/2014/main" id="{EE1227FB-1F6D-174F-A824-61AFE670651F}"/>
              </a:ext>
            </a:extLst>
          </p:cNvPr>
          <p:cNvSpPr>
            <a:spLocks noGrp="1"/>
          </p:cNvSpPr>
          <p:nvPr>
            <p:ph type="pic" idx="1"/>
          </p:nvPr>
        </p:nvSpPr>
        <p:spPr>
          <a:xfrm>
            <a:off x="8985250" y="1110275"/>
            <a:ext cx="9862800" cy="8964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6" name="Content Placeholder 2">
            <a:extLst>
              <a:ext uri="{FF2B5EF4-FFF2-40B4-BE49-F238E27FC236}">
                <a16:creationId xmlns:a16="http://schemas.microsoft.com/office/drawing/2014/main" id="{7B310720-E6D3-9B49-B82A-65B627659EE5}"/>
              </a:ext>
            </a:extLst>
          </p:cNvPr>
          <p:cNvSpPr>
            <a:spLocks noGrp="1"/>
          </p:cNvSpPr>
          <p:nvPr>
            <p:ph sz="half" idx="10" hasCustomPrompt="1"/>
          </p:nvPr>
        </p:nvSpPr>
        <p:spPr>
          <a:xfrm>
            <a:off x="2186184" y="2998643"/>
            <a:ext cx="5808465" cy="5644735"/>
          </a:xfrm>
          <a:prstGeom prst="rect">
            <a:avLst/>
          </a:prstGeom>
        </p:spPr>
        <p:txBody>
          <a:bodyPr/>
          <a:lstStyle>
            <a:lvl1pPr>
              <a:defRPr>
                <a:solidFill>
                  <a:schemeClr val="bg1"/>
                </a:solidFill>
                <a:latin typeface="IBM Plex Sans" panose="020B0503050203000203" pitchFamily="34" charset="0"/>
              </a:defRPr>
            </a:lvl1pPr>
          </a:lstStyle>
          <a:p>
            <a:pPr lvl="0"/>
            <a:r>
              <a:rPr lang="en-GB" dirty="0"/>
              <a:t>Text</a:t>
            </a:r>
            <a:endParaRPr lang="en-NL" dirty="0"/>
          </a:p>
        </p:txBody>
      </p:sp>
    </p:spTree>
    <p:extLst>
      <p:ext uri="{BB962C8B-B14F-4D97-AF65-F5344CB8AC3E}">
        <p14:creationId xmlns:p14="http://schemas.microsoft.com/office/powerpoint/2010/main" val="2374793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82D52B55-1082-1441-B866-3DB193C06F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104806" cy="11308953"/>
          </a:xfrm>
          <a:prstGeom prst="rect">
            <a:avLst/>
          </a:prstGeom>
        </p:spPr>
      </p:pic>
      <p:sp>
        <p:nvSpPr>
          <p:cNvPr id="4" name="Picture Placeholder 2">
            <a:extLst>
              <a:ext uri="{FF2B5EF4-FFF2-40B4-BE49-F238E27FC236}">
                <a16:creationId xmlns:a16="http://schemas.microsoft.com/office/drawing/2014/main" id="{111DDA07-6457-5C4C-93E3-F3D006A68114}"/>
              </a:ext>
            </a:extLst>
          </p:cNvPr>
          <p:cNvSpPr>
            <a:spLocks noGrp="1"/>
          </p:cNvSpPr>
          <p:nvPr>
            <p:ph type="pic" idx="1"/>
          </p:nvPr>
        </p:nvSpPr>
        <p:spPr>
          <a:xfrm>
            <a:off x="3194050" y="2759075"/>
            <a:ext cx="1905000" cy="24384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5" name="Picture Placeholder 2">
            <a:extLst>
              <a:ext uri="{FF2B5EF4-FFF2-40B4-BE49-F238E27FC236}">
                <a16:creationId xmlns:a16="http://schemas.microsoft.com/office/drawing/2014/main" id="{A3759E7C-0777-CE43-86EC-4EA8A9A41FE1}"/>
              </a:ext>
            </a:extLst>
          </p:cNvPr>
          <p:cNvSpPr>
            <a:spLocks noGrp="1"/>
          </p:cNvSpPr>
          <p:nvPr>
            <p:ph type="pic" idx="10"/>
          </p:nvPr>
        </p:nvSpPr>
        <p:spPr>
          <a:xfrm>
            <a:off x="6079140" y="2759075"/>
            <a:ext cx="1905000" cy="24384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6" name="Picture Placeholder 2">
            <a:extLst>
              <a:ext uri="{FF2B5EF4-FFF2-40B4-BE49-F238E27FC236}">
                <a16:creationId xmlns:a16="http://schemas.microsoft.com/office/drawing/2014/main" id="{719B8805-7BD0-6C43-B814-6C5E48263D78}"/>
              </a:ext>
            </a:extLst>
          </p:cNvPr>
          <p:cNvSpPr>
            <a:spLocks noGrp="1"/>
          </p:cNvSpPr>
          <p:nvPr>
            <p:ph type="pic" idx="11"/>
          </p:nvPr>
        </p:nvSpPr>
        <p:spPr>
          <a:xfrm>
            <a:off x="8979996" y="2759075"/>
            <a:ext cx="1905000" cy="24384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7" name="Title 1">
            <a:extLst>
              <a:ext uri="{FF2B5EF4-FFF2-40B4-BE49-F238E27FC236}">
                <a16:creationId xmlns:a16="http://schemas.microsoft.com/office/drawing/2014/main" id="{33ED3C17-453D-4B48-9481-34516490B937}"/>
              </a:ext>
            </a:extLst>
          </p:cNvPr>
          <p:cNvSpPr>
            <a:spLocks noGrp="1"/>
          </p:cNvSpPr>
          <p:nvPr>
            <p:ph type="title" hasCustomPrompt="1"/>
          </p:nvPr>
        </p:nvSpPr>
        <p:spPr>
          <a:xfrm>
            <a:off x="2186184" y="700650"/>
            <a:ext cx="8698811" cy="1033144"/>
          </a:xfrm>
          <a:prstGeom prst="rect">
            <a:avLst/>
          </a:prstGeom>
        </p:spPr>
        <p:txBody>
          <a:bodyPr/>
          <a:lstStyle>
            <a:lvl1pPr>
              <a:defRPr>
                <a:solidFill>
                  <a:schemeClr val="tx1"/>
                </a:solidFill>
              </a:defRPr>
            </a:lvl1pPr>
          </a:lstStyle>
          <a:p>
            <a:r>
              <a:rPr lang="en-GB" dirty="0"/>
              <a:t>CONTACT</a:t>
            </a:r>
            <a:endParaRPr lang="en-NL" dirty="0"/>
          </a:p>
        </p:txBody>
      </p:sp>
      <p:sp>
        <p:nvSpPr>
          <p:cNvPr id="8" name="object 5">
            <a:extLst>
              <a:ext uri="{FF2B5EF4-FFF2-40B4-BE49-F238E27FC236}">
                <a16:creationId xmlns:a16="http://schemas.microsoft.com/office/drawing/2014/main" id="{C22199A9-F69A-A64E-8FEE-DA62741F27C2}"/>
              </a:ext>
            </a:extLst>
          </p:cNvPr>
          <p:cNvSpPr txBox="1"/>
          <p:nvPr userDrawn="1"/>
        </p:nvSpPr>
        <p:spPr>
          <a:xfrm>
            <a:off x="12220916" y="7331075"/>
            <a:ext cx="1432560" cy="1687257"/>
          </a:xfrm>
          <a:prstGeom prst="rect">
            <a:avLst/>
          </a:prstGeom>
        </p:spPr>
        <p:txBody>
          <a:bodyPr vert="horz" wrap="square" lIns="0" tIns="12700" rIns="0" bIns="0" rtlCol="0">
            <a:spAutoFit/>
          </a:bodyPr>
          <a:lstStyle/>
          <a:p>
            <a:pPr marL="12700" marR="5080">
              <a:lnSpc>
                <a:spcPct val="150000"/>
              </a:lnSpc>
              <a:spcBef>
                <a:spcPts val="100"/>
              </a:spcBef>
            </a:pPr>
            <a:r>
              <a:rPr sz="1850" b="1" spc="-5" dirty="0">
                <a:solidFill>
                  <a:srgbClr val="64E9EE"/>
                </a:solidFill>
                <a:latin typeface="IBM Plex Mono"/>
                <a:cs typeface="IBM Plex Mono"/>
              </a:rPr>
              <a:t>Twitter:  Instagram:  Facebook:</a:t>
            </a:r>
            <a:endParaRPr lang="en-GB" sz="1850" b="1" spc="-5" dirty="0">
              <a:solidFill>
                <a:srgbClr val="64E9EE"/>
              </a:solidFill>
              <a:latin typeface="IBM Plex Mono"/>
              <a:cs typeface="IBM Plex Mono"/>
            </a:endParaRPr>
          </a:p>
          <a:p>
            <a:pPr marL="12700" marR="5080">
              <a:lnSpc>
                <a:spcPct val="150000"/>
              </a:lnSpc>
              <a:spcBef>
                <a:spcPts val="100"/>
              </a:spcBef>
            </a:pPr>
            <a:r>
              <a:rPr lang="nl-NL" sz="1850" b="1" spc="-5" dirty="0">
                <a:solidFill>
                  <a:srgbClr val="64E9EE"/>
                </a:solidFill>
                <a:latin typeface="IBM Plex Mono"/>
                <a:cs typeface="IBM Plex Mono"/>
              </a:rPr>
              <a:t>LinkedIn:</a:t>
            </a:r>
            <a:endParaRPr sz="1850" dirty="0">
              <a:latin typeface="IBM Plex Mono"/>
              <a:cs typeface="IBM Plex Mono"/>
            </a:endParaRPr>
          </a:p>
        </p:txBody>
      </p:sp>
      <p:sp>
        <p:nvSpPr>
          <p:cNvPr id="9" name="object 6">
            <a:extLst>
              <a:ext uri="{FF2B5EF4-FFF2-40B4-BE49-F238E27FC236}">
                <a16:creationId xmlns:a16="http://schemas.microsoft.com/office/drawing/2014/main" id="{D906F1B4-7873-E547-90B2-F6B67C88116F}"/>
              </a:ext>
            </a:extLst>
          </p:cNvPr>
          <p:cNvSpPr txBox="1"/>
          <p:nvPr userDrawn="1"/>
        </p:nvSpPr>
        <p:spPr>
          <a:xfrm>
            <a:off x="6229762" y="7419792"/>
            <a:ext cx="5296535" cy="1226185"/>
          </a:xfrm>
          <a:prstGeom prst="rect">
            <a:avLst/>
          </a:prstGeom>
        </p:spPr>
        <p:txBody>
          <a:bodyPr vert="horz" wrap="square" lIns="0" tIns="130810" rIns="0" bIns="0" rtlCol="0">
            <a:spAutoFit/>
          </a:bodyPr>
          <a:lstStyle/>
          <a:p>
            <a:pPr marL="12700">
              <a:lnSpc>
                <a:spcPct val="100000"/>
              </a:lnSpc>
              <a:spcBef>
                <a:spcPts val="1030"/>
              </a:spcBef>
              <a:tabLst>
                <a:tab pos="641350" algn="l"/>
              </a:tabLst>
            </a:pPr>
            <a:r>
              <a:rPr sz="1850" b="1" spc="-5" dirty="0">
                <a:solidFill>
                  <a:srgbClr val="64E9EE"/>
                </a:solidFill>
                <a:latin typeface="IBM Plex Mono"/>
                <a:cs typeface="IBM Plex Mono"/>
              </a:rPr>
              <a:t>T:	</a:t>
            </a:r>
            <a:r>
              <a:rPr sz="1850" spc="-5" dirty="0">
                <a:latin typeface="IBM Plex Mono"/>
                <a:cs typeface="IBM Plex Mono"/>
              </a:rPr>
              <a:t>088 0043 668</a:t>
            </a:r>
            <a:endParaRPr sz="1850" dirty="0">
              <a:latin typeface="IBM Plex Mono"/>
              <a:cs typeface="IBM Plex Mono"/>
            </a:endParaRPr>
          </a:p>
          <a:p>
            <a:pPr marL="12700">
              <a:lnSpc>
                <a:spcPct val="100000"/>
              </a:lnSpc>
              <a:spcBef>
                <a:spcPts val="930"/>
              </a:spcBef>
              <a:tabLst>
                <a:tab pos="641350" algn="l"/>
              </a:tabLst>
            </a:pPr>
            <a:r>
              <a:rPr sz="1850" b="1" spc="-5" dirty="0">
                <a:solidFill>
                  <a:srgbClr val="64E9EE"/>
                </a:solidFill>
                <a:latin typeface="IBM Plex Mono"/>
                <a:cs typeface="IBM Plex Mono"/>
              </a:rPr>
              <a:t>E:	</a:t>
            </a:r>
            <a:r>
              <a:rPr lang="en-GB" sz="1850" spc="-5" dirty="0">
                <a:latin typeface="IBM Plex Mono"/>
                <a:cs typeface="IBM Plex Mono"/>
                <a:hlinkClick r:id="rId3"/>
              </a:rPr>
              <a:t>hello</a:t>
            </a:r>
            <a:r>
              <a:rPr sz="1850" spc="-5" dirty="0">
                <a:latin typeface="IBM Plex Mono"/>
                <a:cs typeface="IBM Plex Mono"/>
                <a:hlinkClick r:id="rId3"/>
              </a:rPr>
              <a:t>@youngcoders.nl</a:t>
            </a:r>
            <a:endParaRPr sz="1850" dirty="0">
              <a:latin typeface="IBM Plex Mono"/>
              <a:cs typeface="IBM Plex Mono"/>
            </a:endParaRPr>
          </a:p>
          <a:p>
            <a:pPr marL="12700">
              <a:lnSpc>
                <a:spcPct val="100000"/>
              </a:lnSpc>
              <a:spcBef>
                <a:spcPts val="930"/>
              </a:spcBef>
              <a:tabLst>
                <a:tab pos="641350" algn="l"/>
              </a:tabLst>
            </a:pPr>
            <a:r>
              <a:rPr sz="1850" b="1" spc="-5" dirty="0">
                <a:solidFill>
                  <a:srgbClr val="64E9EE"/>
                </a:solidFill>
                <a:latin typeface="IBM Plex Mono"/>
                <a:cs typeface="IBM Plex Mono"/>
              </a:rPr>
              <a:t>W:	</a:t>
            </a:r>
            <a:r>
              <a:rPr sz="1850" spc="-5" dirty="0">
                <a:latin typeface="IBM Plex Mono"/>
                <a:cs typeface="IBM Plex Mono"/>
              </a:rPr>
              <a:t>youngcoders.nl</a:t>
            </a:r>
            <a:endParaRPr sz="1850" dirty="0">
              <a:latin typeface="IBM Plex Mono"/>
              <a:cs typeface="IBM Plex Mono"/>
            </a:endParaRPr>
          </a:p>
        </p:txBody>
      </p:sp>
      <p:sp>
        <p:nvSpPr>
          <p:cNvPr id="10" name="object 8">
            <a:extLst>
              <a:ext uri="{FF2B5EF4-FFF2-40B4-BE49-F238E27FC236}">
                <a16:creationId xmlns:a16="http://schemas.microsoft.com/office/drawing/2014/main" id="{E44A53E1-C1AD-E845-92D3-9F901C5AD884}"/>
              </a:ext>
            </a:extLst>
          </p:cNvPr>
          <p:cNvSpPr txBox="1"/>
          <p:nvPr userDrawn="1"/>
        </p:nvSpPr>
        <p:spPr>
          <a:xfrm>
            <a:off x="3178040" y="7432450"/>
            <a:ext cx="2416810" cy="1188085"/>
          </a:xfrm>
          <a:prstGeom prst="rect">
            <a:avLst/>
          </a:prstGeom>
        </p:spPr>
        <p:txBody>
          <a:bodyPr vert="horz" wrap="square" lIns="0" tIns="12700" rIns="0" bIns="0" rtlCol="0">
            <a:spAutoFit/>
          </a:bodyPr>
          <a:lstStyle/>
          <a:p>
            <a:pPr marL="12700" marR="5080">
              <a:lnSpc>
                <a:spcPct val="137400"/>
              </a:lnSpc>
              <a:spcBef>
                <a:spcPts val="100"/>
              </a:spcBef>
            </a:pPr>
            <a:r>
              <a:rPr sz="1850" spc="-5" dirty="0">
                <a:latin typeface="IBM Plex Mono"/>
                <a:cs typeface="IBM Plex Mono"/>
              </a:rPr>
              <a:t>Databankweg 12C  3821AL</a:t>
            </a:r>
            <a:r>
              <a:rPr sz="1850" spc="-65" dirty="0">
                <a:latin typeface="IBM Plex Mono"/>
                <a:cs typeface="IBM Plex Mono"/>
              </a:rPr>
              <a:t> </a:t>
            </a:r>
            <a:r>
              <a:rPr sz="1850" spc="-5" dirty="0">
                <a:latin typeface="IBM Plex Mono"/>
                <a:cs typeface="IBM Plex Mono"/>
              </a:rPr>
              <a:t>Amersfoort  The</a:t>
            </a:r>
            <a:r>
              <a:rPr sz="1850" spc="-30" dirty="0">
                <a:latin typeface="IBM Plex Mono"/>
                <a:cs typeface="IBM Plex Mono"/>
              </a:rPr>
              <a:t> </a:t>
            </a:r>
            <a:r>
              <a:rPr sz="1850" spc="-5" dirty="0">
                <a:latin typeface="IBM Plex Mono"/>
                <a:cs typeface="IBM Plex Mono"/>
              </a:rPr>
              <a:t>Netherlands</a:t>
            </a:r>
            <a:endParaRPr sz="1850" dirty="0">
              <a:latin typeface="IBM Plex Mono"/>
              <a:cs typeface="IBM Plex Mono"/>
            </a:endParaRPr>
          </a:p>
        </p:txBody>
      </p:sp>
      <p:sp>
        <p:nvSpPr>
          <p:cNvPr id="11" name="Text Placeholder 3">
            <a:extLst>
              <a:ext uri="{FF2B5EF4-FFF2-40B4-BE49-F238E27FC236}">
                <a16:creationId xmlns:a16="http://schemas.microsoft.com/office/drawing/2014/main" id="{ACEE49C0-CB87-1A4E-ABDB-4728E063AEFD}"/>
              </a:ext>
            </a:extLst>
          </p:cNvPr>
          <p:cNvSpPr>
            <a:spLocks noGrp="1"/>
          </p:cNvSpPr>
          <p:nvPr>
            <p:ph type="body" sz="half" idx="2" hasCustomPrompt="1"/>
          </p:nvPr>
        </p:nvSpPr>
        <p:spPr>
          <a:xfrm>
            <a:off x="3191175" y="6142890"/>
            <a:ext cx="2078355" cy="215444"/>
          </a:xfrm>
          <a:prstGeom prst="rect">
            <a:avLst/>
          </a:prstGeom>
        </p:spPr>
        <p:txBody>
          <a:bodyPr/>
          <a:lstStyle>
            <a:lvl1pPr marL="0" indent="0">
              <a:buNone/>
              <a:defRPr sz="1400">
                <a:latin typeface="IBM Plex Mono" panose="020B0509050203000203" pitchFamily="49"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Functietitel</a:t>
            </a:r>
            <a:endParaRPr lang="en-GB" dirty="0"/>
          </a:p>
        </p:txBody>
      </p:sp>
      <p:sp>
        <p:nvSpPr>
          <p:cNvPr id="12" name="Text Placeholder 3">
            <a:extLst>
              <a:ext uri="{FF2B5EF4-FFF2-40B4-BE49-F238E27FC236}">
                <a16:creationId xmlns:a16="http://schemas.microsoft.com/office/drawing/2014/main" id="{04DAF0AA-08DF-324A-9F70-B3CA3D29E948}"/>
              </a:ext>
            </a:extLst>
          </p:cNvPr>
          <p:cNvSpPr>
            <a:spLocks noGrp="1"/>
          </p:cNvSpPr>
          <p:nvPr>
            <p:ph type="body" sz="half" idx="12" hasCustomPrompt="1"/>
          </p:nvPr>
        </p:nvSpPr>
        <p:spPr>
          <a:xfrm>
            <a:off x="6076265" y="6142890"/>
            <a:ext cx="2078355" cy="215444"/>
          </a:xfrm>
          <a:prstGeom prst="rect">
            <a:avLst/>
          </a:prstGeom>
        </p:spPr>
        <p:txBody>
          <a:bodyPr/>
          <a:lstStyle>
            <a:lvl1pPr marL="0" indent="0">
              <a:buNone/>
              <a:defRPr sz="1400">
                <a:latin typeface="IBM Plex Mono" panose="020B0509050203000203" pitchFamily="49"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Functietitel</a:t>
            </a:r>
            <a:endParaRPr lang="en-GB" dirty="0"/>
          </a:p>
        </p:txBody>
      </p:sp>
      <p:sp>
        <p:nvSpPr>
          <p:cNvPr id="13" name="Text Placeholder 3">
            <a:extLst>
              <a:ext uri="{FF2B5EF4-FFF2-40B4-BE49-F238E27FC236}">
                <a16:creationId xmlns:a16="http://schemas.microsoft.com/office/drawing/2014/main" id="{73B562DE-8C5D-3043-8C07-5A765249848A}"/>
              </a:ext>
            </a:extLst>
          </p:cNvPr>
          <p:cNvSpPr>
            <a:spLocks noGrp="1"/>
          </p:cNvSpPr>
          <p:nvPr>
            <p:ph type="body" sz="half" idx="13" hasCustomPrompt="1"/>
          </p:nvPr>
        </p:nvSpPr>
        <p:spPr>
          <a:xfrm>
            <a:off x="8941710" y="6142890"/>
            <a:ext cx="2078355" cy="215444"/>
          </a:xfrm>
          <a:prstGeom prst="rect">
            <a:avLst/>
          </a:prstGeom>
        </p:spPr>
        <p:txBody>
          <a:bodyPr/>
          <a:lstStyle>
            <a:lvl1pPr marL="0" indent="0">
              <a:buNone/>
              <a:defRPr sz="1400">
                <a:latin typeface="IBM Plex Mono" panose="020B0509050203000203" pitchFamily="49"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Functietitel</a:t>
            </a:r>
            <a:endParaRPr lang="en-GB" dirty="0"/>
          </a:p>
        </p:txBody>
      </p:sp>
      <p:sp>
        <p:nvSpPr>
          <p:cNvPr id="14" name="Content Placeholder 2">
            <a:extLst>
              <a:ext uri="{FF2B5EF4-FFF2-40B4-BE49-F238E27FC236}">
                <a16:creationId xmlns:a16="http://schemas.microsoft.com/office/drawing/2014/main" id="{D67B9E4F-AC64-1F45-8F66-2B7AAFA9E7B6}"/>
              </a:ext>
            </a:extLst>
          </p:cNvPr>
          <p:cNvSpPr>
            <a:spLocks noGrp="1"/>
          </p:cNvSpPr>
          <p:nvPr>
            <p:ph sz="half" idx="14" hasCustomPrompt="1"/>
          </p:nvPr>
        </p:nvSpPr>
        <p:spPr>
          <a:xfrm>
            <a:off x="3171531" y="5384596"/>
            <a:ext cx="2078355" cy="678895"/>
          </a:xfrm>
          <a:prstGeom prst="rect">
            <a:avLst/>
          </a:prstGeom>
        </p:spPr>
        <p:txBody>
          <a:bodyPr/>
          <a:lstStyle>
            <a:lvl1pPr>
              <a:defRPr sz="1800" b="1">
                <a:solidFill>
                  <a:schemeClr val="tx1"/>
                </a:solidFill>
                <a:latin typeface="IBM Plex Mono" panose="020B0509050203000203" pitchFamily="49" charset="77"/>
              </a:defRPr>
            </a:lvl1pPr>
          </a:lstStyle>
          <a:p>
            <a:pPr lvl="0"/>
            <a:r>
              <a:rPr lang="en-GB" dirty="0"/>
              <a:t>NAAM_ACTERNAAM</a:t>
            </a:r>
            <a:endParaRPr lang="en-NL" dirty="0"/>
          </a:p>
        </p:txBody>
      </p:sp>
      <p:sp>
        <p:nvSpPr>
          <p:cNvPr id="15" name="Content Placeholder 2">
            <a:extLst>
              <a:ext uri="{FF2B5EF4-FFF2-40B4-BE49-F238E27FC236}">
                <a16:creationId xmlns:a16="http://schemas.microsoft.com/office/drawing/2014/main" id="{30C05502-7C0B-4D4E-84FF-DCAC3951DDDE}"/>
              </a:ext>
            </a:extLst>
          </p:cNvPr>
          <p:cNvSpPr>
            <a:spLocks noGrp="1"/>
          </p:cNvSpPr>
          <p:nvPr>
            <p:ph sz="half" idx="15" hasCustomPrompt="1"/>
          </p:nvPr>
        </p:nvSpPr>
        <p:spPr>
          <a:xfrm>
            <a:off x="6056621" y="5384596"/>
            <a:ext cx="2078355" cy="678895"/>
          </a:xfrm>
          <a:prstGeom prst="rect">
            <a:avLst/>
          </a:prstGeom>
        </p:spPr>
        <p:txBody>
          <a:bodyPr/>
          <a:lstStyle>
            <a:lvl1pPr>
              <a:defRPr sz="1800" b="1">
                <a:solidFill>
                  <a:schemeClr val="tx1"/>
                </a:solidFill>
                <a:latin typeface="IBM Plex Mono" panose="020B0509050203000203" pitchFamily="49" charset="77"/>
              </a:defRPr>
            </a:lvl1pPr>
          </a:lstStyle>
          <a:p>
            <a:pPr lvl="0"/>
            <a:r>
              <a:rPr lang="en-GB" dirty="0"/>
              <a:t>NAAM_ACTERNAAM</a:t>
            </a:r>
            <a:endParaRPr lang="en-NL" dirty="0"/>
          </a:p>
        </p:txBody>
      </p:sp>
      <p:sp>
        <p:nvSpPr>
          <p:cNvPr id="16" name="Content Placeholder 2">
            <a:extLst>
              <a:ext uri="{FF2B5EF4-FFF2-40B4-BE49-F238E27FC236}">
                <a16:creationId xmlns:a16="http://schemas.microsoft.com/office/drawing/2014/main" id="{E41FA3B4-BD68-6445-B41F-19456AE2FAD5}"/>
              </a:ext>
            </a:extLst>
          </p:cNvPr>
          <p:cNvSpPr>
            <a:spLocks noGrp="1"/>
          </p:cNvSpPr>
          <p:nvPr>
            <p:ph sz="half" idx="16" hasCustomPrompt="1"/>
          </p:nvPr>
        </p:nvSpPr>
        <p:spPr>
          <a:xfrm>
            <a:off x="8941711" y="5384596"/>
            <a:ext cx="2078355" cy="678895"/>
          </a:xfrm>
          <a:prstGeom prst="rect">
            <a:avLst/>
          </a:prstGeom>
        </p:spPr>
        <p:txBody>
          <a:bodyPr/>
          <a:lstStyle>
            <a:lvl1pPr>
              <a:defRPr sz="1800" b="1">
                <a:solidFill>
                  <a:schemeClr val="tx1"/>
                </a:solidFill>
                <a:latin typeface="IBM Plex Mono" panose="020B0509050203000203" pitchFamily="49" charset="77"/>
              </a:defRPr>
            </a:lvl1pPr>
          </a:lstStyle>
          <a:p>
            <a:pPr lvl="0"/>
            <a:r>
              <a:rPr lang="en-GB" dirty="0"/>
              <a:t>NAAM_ACTERNAAM</a:t>
            </a:r>
            <a:endParaRPr lang="en-NL" dirty="0"/>
          </a:p>
        </p:txBody>
      </p:sp>
      <p:sp>
        <p:nvSpPr>
          <p:cNvPr id="17" name="Content Placeholder 2">
            <a:extLst>
              <a:ext uri="{FF2B5EF4-FFF2-40B4-BE49-F238E27FC236}">
                <a16:creationId xmlns:a16="http://schemas.microsoft.com/office/drawing/2014/main" id="{968B978C-ACEA-6241-815E-AEF5627E7DB5}"/>
              </a:ext>
            </a:extLst>
          </p:cNvPr>
          <p:cNvSpPr>
            <a:spLocks noGrp="1"/>
          </p:cNvSpPr>
          <p:nvPr>
            <p:ph sz="half" idx="17" hasCustomPrompt="1"/>
          </p:nvPr>
        </p:nvSpPr>
        <p:spPr>
          <a:xfrm>
            <a:off x="13862050" y="7307990"/>
            <a:ext cx="2078355" cy="1710342"/>
          </a:xfrm>
          <a:prstGeom prst="rect">
            <a:avLst/>
          </a:prstGeom>
        </p:spPr>
        <p:txBody>
          <a:bodyPr/>
          <a:lstStyle>
            <a:lvl1pPr>
              <a:lnSpc>
                <a:spcPct val="150000"/>
              </a:lnSpc>
              <a:defRPr sz="1850" b="0">
                <a:solidFill>
                  <a:schemeClr val="tx1"/>
                </a:solidFill>
                <a:latin typeface="IBM Plex Mono" panose="020B0509050203000203" pitchFamily="49" charset="77"/>
              </a:defRPr>
            </a:lvl1pPr>
          </a:lstStyle>
          <a:p>
            <a:pPr lvl="0"/>
            <a:r>
              <a:rPr lang="en-GB" dirty="0"/>
              <a:t>#</a:t>
            </a:r>
            <a:r>
              <a:rPr lang="en-GB" dirty="0" err="1"/>
              <a:t>youngcoders</a:t>
            </a:r>
            <a:endParaRPr lang="en-GB" dirty="0"/>
          </a:p>
          <a:p>
            <a:pPr lvl="0"/>
            <a:r>
              <a:rPr lang="en-GB" dirty="0"/>
              <a:t>@</a:t>
            </a:r>
            <a:r>
              <a:rPr lang="en-GB" dirty="0" err="1"/>
              <a:t>youngcoders</a:t>
            </a:r>
            <a:endParaRPr lang="en-GB" dirty="0"/>
          </a:p>
          <a:p>
            <a:pPr lvl="0"/>
            <a:r>
              <a:rPr lang="en-GB" dirty="0" err="1"/>
              <a:t>Youngcoders</a:t>
            </a:r>
            <a:endParaRPr lang="en-GB" dirty="0"/>
          </a:p>
          <a:p>
            <a:pPr lvl="0"/>
            <a:r>
              <a:rPr lang="en-GB" dirty="0" err="1"/>
              <a:t>Young_Coders</a:t>
            </a:r>
            <a:endParaRPr lang="en-NL" dirty="0"/>
          </a:p>
        </p:txBody>
      </p:sp>
    </p:spTree>
    <p:extLst>
      <p:ext uri="{BB962C8B-B14F-4D97-AF65-F5344CB8AC3E}">
        <p14:creationId xmlns:p14="http://schemas.microsoft.com/office/powerpoint/2010/main" val="4263987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25" name="Picture 24" descr="A picture containing table&#10;&#10;Description automatically generated">
            <a:extLst>
              <a:ext uri="{FF2B5EF4-FFF2-40B4-BE49-F238E27FC236}">
                <a16:creationId xmlns:a16="http://schemas.microsoft.com/office/drawing/2014/main" id="{D84BB26A-E6B1-E34A-9E7D-BFB2F7E9A2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104806" cy="11308953"/>
          </a:xfrm>
          <a:prstGeom prst="rect">
            <a:avLst/>
          </a:prstGeom>
        </p:spPr>
      </p:pic>
      <p:sp>
        <p:nvSpPr>
          <p:cNvPr id="26" name="Title 25">
            <a:extLst>
              <a:ext uri="{FF2B5EF4-FFF2-40B4-BE49-F238E27FC236}">
                <a16:creationId xmlns:a16="http://schemas.microsoft.com/office/drawing/2014/main" id="{38C72778-D99B-BD41-8F9B-9084F6D08579}"/>
              </a:ext>
            </a:extLst>
          </p:cNvPr>
          <p:cNvSpPr>
            <a:spLocks noGrp="1"/>
          </p:cNvSpPr>
          <p:nvPr>
            <p:ph type="title" hasCustomPrompt="1"/>
          </p:nvPr>
        </p:nvSpPr>
        <p:spPr>
          <a:xfrm>
            <a:off x="2186184" y="700650"/>
            <a:ext cx="9618465" cy="1033144"/>
          </a:xfrm>
          <a:prstGeom prst="rect">
            <a:avLst/>
          </a:prstGeom>
        </p:spPr>
        <p:txBody>
          <a:bodyPr/>
          <a:lstStyle>
            <a:lvl1pPr>
              <a:defRPr>
                <a:solidFill>
                  <a:schemeClr val="tx1"/>
                </a:solidFill>
              </a:defRPr>
            </a:lvl1pPr>
          </a:lstStyle>
          <a:p>
            <a:r>
              <a:rPr lang="en-GB" dirty="0"/>
              <a:t>TITLE</a:t>
            </a:r>
            <a:endParaRPr lang="en-NL" dirty="0"/>
          </a:p>
        </p:txBody>
      </p:sp>
    </p:spTree>
    <p:extLst>
      <p:ext uri="{BB962C8B-B14F-4D97-AF65-F5344CB8AC3E}">
        <p14:creationId xmlns:p14="http://schemas.microsoft.com/office/powerpoint/2010/main" val="1598668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86185" y="700650"/>
            <a:ext cx="3550920" cy="1033144"/>
          </a:xfrm>
          <a:prstGeom prst="rect">
            <a:avLst/>
          </a:prstGeom>
        </p:spPr>
        <p:txBody>
          <a:bodyPr wrap="square" lIns="0" tIns="0" rIns="0" bIns="0">
            <a:spAutoFit/>
          </a:bodyPr>
          <a:lstStyle>
            <a:lvl1pPr>
              <a:defRPr sz="6600" b="1" i="0">
                <a:solidFill>
                  <a:schemeClr val="bg1"/>
                </a:solidFill>
                <a:latin typeface="IBM Plex Mono"/>
                <a:cs typeface="IBM Plex Mono"/>
              </a:defRPr>
            </a:lvl1pPr>
          </a:lstStyle>
          <a:p>
            <a:endParaRPr dirty="0"/>
          </a:p>
        </p:txBody>
      </p:sp>
      <p:sp>
        <p:nvSpPr>
          <p:cNvPr id="3" name="Holder 3"/>
          <p:cNvSpPr>
            <a:spLocks noGrp="1"/>
          </p:cNvSpPr>
          <p:nvPr>
            <p:ph type="body" idx="1"/>
          </p:nvPr>
        </p:nvSpPr>
        <p:spPr>
          <a:xfrm>
            <a:off x="1005205" y="2601150"/>
            <a:ext cx="18093690" cy="276999"/>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788321" y="10450711"/>
            <a:ext cx="2085975" cy="339090"/>
          </a:xfrm>
          <a:prstGeom prst="rect">
            <a:avLst/>
          </a:prstGeom>
        </p:spPr>
        <p:txBody>
          <a:bodyPr wrap="square" lIns="0" tIns="0" rIns="0" bIns="0">
            <a:spAutoFit/>
          </a:bodyPr>
          <a:lstStyle>
            <a:lvl1pPr>
              <a:defRPr sz="1900" b="1" i="0">
                <a:solidFill>
                  <a:schemeClr val="bg1"/>
                </a:solidFill>
                <a:latin typeface="IBM Plex Mono"/>
                <a:cs typeface="IBM Plex Mono"/>
              </a:defRPr>
            </a:lvl1pPr>
          </a:lstStyle>
          <a:p>
            <a:pPr marL="12700">
              <a:lnSpc>
                <a:spcPct val="100000"/>
              </a:lnSpc>
              <a:spcBef>
                <a:spcPts val="145"/>
              </a:spcBef>
            </a:pPr>
            <a:r>
              <a:rPr spc="15" dirty="0"/>
              <a:t>youngcoders.nl</a:t>
            </a: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3/10/21</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‹nr.›</a:t>
            </a:fld>
            <a:endParaRPr/>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9" r:id="rId8"/>
    <p:sldLayoutId id="2147483668" r:id="rId9"/>
  </p:sldLayoutIdLst>
  <p:txStyles>
    <p:titleStyle>
      <a:lvl1pPr>
        <a:defRPr>
          <a:latin typeface="+mj-lt"/>
          <a:ea typeface="+mj-ea"/>
          <a:cs typeface="+mj-cs"/>
        </a:defRPr>
      </a:lvl1pPr>
    </p:titleStyle>
    <p:bodyStyle>
      <a:lvl1pPr marL="0">
        <a:defRPr>
          <a:latin typeface="IBM Plex Sans" panose="020B0503050203000203"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vimeo.com/106052034" TargetMode="External"/><Relationship Id="rId2" Type="http://schemas.openxmlformats.org/officeDocument/2006/relationships/hyperlink" Target="https://vimeo.com/98257433" TargetMode="Externa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hyperlink" Target="https://vimeo.com/106688790"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20.png"/><Relationship Id="rId11" Type="http://schemas.microsoft.com/office/2007/relationships/hdphoto" Target="../media/hdphoto1.wdp"/><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Afbeelding 6" descr="Afbeelding met persoon, person, staand, voorzijde&#10;&#10;Automatisch gegenereerde beschrijving">
            <a:extLst>
              <a:ext uri="{FF2B5EF4-FFF2-40B4-BE49-F238E27FC236}">
                <a16:creationId xmlns:a16="http://schemas.microsoft.com/office/drawing/2014/main" id="{0CE54168-B8BD-C44B-9CD4-8F51DFAC2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49"/>
            <a:ext cx="20110450" cy="11324099"/>
          </a:xfrm>
          <a:prstGeom prst="rect">
            <a:avLst/>
          </a:prstGeom>
        </p:spPr>
      </p:pic>
      <p:sp>
        <p:nvSpPr>
          <p:cNvPr id="2" name="Title 1">
            <a:extLst>
              <a:ext uri="{FF2B5EF4-FFF2-40B4-BE49-F238E27FC236}">
                <a16:creationId xmlns:a16="http://schemas.microsoft.com/office/drawing/2014/main" id="{81AF6D41-86B4-0A49-ACC8-19227A1B8F38}"/>
              </a:ext>
            </a:extLst>
          </p:cNvPr>
          <p:cNvSpPr>
            <a:spLocks noGrp="1"/>
          </p:cNvSpPr>
          <p:nvPr>
            <p:ph type="title"/>
          </p:nvPr>
        </p:nvSpPr>
        <p:spPr>
          <a:xfrm>
            <a:off x="6013450" y="6035675"/>
            <a:ext cx="13487401" cy="3847207"/>
          </a:xfrm>
        </p:spPr>
        <p:txBody>
          <a:bodyPr/>
          <a:lstStyle/>
          <a:p>
            <a:r>
              <a:rPr lang="nl-NL" dirty="0"/>
              <a:t>SLIM</a:t>
            </a:r>
            <a:r>
              <a:rPr lang="nl-NL" dirty="0">
                <a:solidFill>
                  <a:schemeClr val="bg2"/>
                </a:solidFill>
              </a:rPr>
              <a:t>_</a:t>
            </a:r>
            <a:r>
              <a:rPr lang="nl-NL" dirty="0"/>
              <a:t>INNOVEREN</a:t>
            </a:r>
            <a:r>
              <a:rPr lang="en-NL">
                <a:solidFill>
                  <a:schemeClr val="bg2"/>
                </a:solidFill>
              </a:rPr>
              <a:t>_</a:t>
            </a:r>
            <a:r>
              <a:rPr lang="nl-NL" dirty="0"/>
              <a:t>DOE</a:t>
            </a:r>
            <a:r>
              <a:rPr lang="nl-NL" dirty="0">
                <a:solidFill>
                  <a:schemeClr val="bg2"/>
                </a:solidFill>
              </a:rPr>
              <a:t>_</a:t>
            </a:r>
            <a:r>
              <a:rPr lang="nl-NL" dirty="0"/>
              <a:t>JE</a:t>
            </a:r>
            <a:r>
              <a:rPr lang="nl-NL" dirty="0">
                <a:solidFill>
                  <a:schemeClr val="bg2"/>
                </a:solidFill>
              </a:rPr>
              <a:t>_</a:t>
            </a:r>
            <a:r>
              <a:rPr lang="nl-NL" dirty="0"/>
              <a:t>SAMEN</a:t>
            </a:r>
            <a:endParaRPr lang="en-NL" dirty="0"/>
          </a:p>
        </p:txBody>
      </p:sp>
      <p:pic>
        <p:nvPicPr>
          <p:cNvPr id="12" name="Afbeelding 11" descr="Afbeelding met tekening&#10;&#10;Automatisch gegenereerde beschrijving">
            <a:extLst>
              <a:ext uri="{FF2B5EF4-FFF2-40B4-BE49-F238E27FC236}">
                <a16:creationId xmlns:a16="http://schemas.microsoft.com/office/drawing/2014/main" id="{3E8AD7B2-7FE1-434B-8B1C-8B16F108F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50" y="244475"/>
            <a:ext cx="3657600" cy="1941853"/>
          </a:xfrm>
          <a:prstGeom prst="rect">
            <a:avLst/>
          </a:prstGeom>
        </p:spPr>
      </p:pic>
    </p:spTree>
    <p:extLst>
      <p:ext uri="{BB962C8B-B14F-4D97-AF65-F5344CB8AC3E}">
        <p14:creationId xmlns:p14="http://schemas.microsoft.com/office/powerpoint/2010/main" val="2776031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6D41-86B4-0A49-ACC8-19227A1B8F38}"/>
              </a:ext>
            </a:extLst>
          </p:cNvPr>
          <p:cNvSpPr>
            <a:spLocks noGrp="1"/>
          </p:cNvSpPr>
          <p:nvPr>
            <p:ph type="title"/>
          </p:nvPr>
        </p:nvSpPr>
        <p:spPr>
          <a:xfrm>
            <a:off x="298451" y="6035675"/>
            <a:ext cx="19278600" cy="3847207"/>
          </a:xfrm>
        </p:spPr>
        <p:txBody>
          <a:bodyPr/>
          <a:lstStyle/>
          <a:p>
            <a:r>
              <a:rPr lang="nl-NL" dirty="0"/>
              <a:t>LEAN</a:t>
            </a:r>
            <a:r>
              <a:rPr lang="en-NL">
                <a:solidFill>
                  <a:schemeClr val="bg2"/>
                </a:solidFill>
              </a:rPr>
              <a:t>_</a:t>
            </a:r>
            <a:r>
              <a:rPr lang="nl-NL" dirty="0"/>
              <a:t>STARTUP</a:t>
            </a:r>
            <a:br>
              <a:rPr lang="nl-NL" dirty="0"/>
            </a:br>
            <a:r>
              <a:rPr lang="nl-NL" dirty="0"/>
              <a:t>VAN</a:t>
            </a:r>
            <a:r>
              <a:rPr lang="nl-NL" dirty="0">
                <a:solidFill>
                  <a:schemeClr val="bg2"/>
                </a:solidFill>
              </a:rPr>
              <a:t>_</a:t>
            </a:r>
            <a:r>
              <a:rPr lang="nl-NL" dirty="0"/>
              <a:t>IDEE</a:t>
            </a:r>
            <a:r>
              <a:rPr lang="nl-NL" dirty="0">
                <a:solidFill>
                  <a:schemeClr val="bg2"/>
                </a:solidFill>
              </a:rPr>
              <a:t>_</a:t>
            </a:r>
            <a:r>
              <a:rPr lang="nl-NL" dirty="0"/>
              <a:t>NAAR</a:t>
            </a:r>
            <a:r>
              <a:rPr lang="nl-NL" dirty="0">
                <a:solidFill>
                  <a:schemeClr val="bg2"/>
                </a:solidFill>
              </a:rPr>
              <a:t>_</a:t>
            </a:r>
            <a:r>
              <a:rPr lang="nl-NL" dirty="0"/>
              <a:t>SUCCES</a:t>
            </a:r>
            <a:endParaRPr lang="en-NL" dirty="0"/>
          </a:p>
        </p:txBody>
      </p:sp>
    </p:spTree>
    <p:extLst>
      <p:ext uri="{BB962C8B-B14F-4D97-AF65-F5344CB8AC3E}">
        <p14:creationId xmlns:p14="http://schemas.microsoft.com/office/powerpoint/2010/main" val="348020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6"/>
          <p:cNvSpPr txBox="1">
            <a:spLocks noGrp="1"/>
          </p:cNvSpPr>
          <p:nvPr>
            <p:ph type="title"/>
          </p:nvPr>
        </p:nvSpPr>
        <p:spPr>
          <a:xfrm>
            <a:off x="2186184" y="700650"/>
            <a:ext cx="10386816" cy="1015663"/>
          </a:xfrm>
          <a:prstGeom prst="rect">
            <a:avLst/>
          </a:prstGeom>
          <a:noFill/>
          <a:ln>
            <a:noFill/>
          </a:ln>
        </p:spPr>
        <p:txBody>
          <a:bodyPr spcFirstLastPara="1" wrap="square" lIns="0" tIns="0" rIns="0" bIns="0" anchor="t" anchorCtr="0">
            <a:spAutoFit/>
          </a:bodyPr>
          <a:lstStyle/>
          <a:p>
            <a:pPr lvl="0"/>
            <a:r>
              <a:rPr lang="nl-NL" dirty="0"/>
              <a:t>HET</a:t>
            </a:r>
            <a:r>
              <a:rPr lang="nl-NL" dirty="0">
                <a:solidFill>
                  <a:schemeClr val="lt2"/>
                </a:solidFill>
              </a:rPr>
              <a:t>_</a:t>
            </a:r>
            <a:r>
              <a:rPr lang="nl-NL" dirty="0"/>
              <a:t>INNOVATIEPROCES</a:t>
            </a:r>
            <a:endParaRPr dirty="0"/>
          </a:p>
        </p:txBody>
      </p:sp>
      <p:pic>
        <p:nvPicPr>
          <p:cNvPr id="117" name="Google Shape;117;p6"/>
          <p:cNvPicPr preferRelativeResize="0"/>
          <p:nvPr/>
        </p:nvPicPr>
        <p:blipFill rotWithShape="1">
          <a:blip r:embed="rId3">
            <a:alphaModFix/>
          </a:blip>
          <a:srcRect/>
          <a:stretch/>
        </p:blipFill>
        <p:spPr>
          <a:xfrm>
            <a:off x="2992067" y="2627855"/>
            <a:ext cx="13024827" cy="4893607"/>
          </a:xfrm>
          <a:prstGeom prst="rect">
            <a:avLst/>
          </a:prstGeom>
          <a:noFill/>
          <a:ln>
            <a:noFill/>
          </a:ln>
        </p:spPr>
      </p:pic>
      <p:sp>
        <p:nvSpPr>
          <p:cNvPr id="118" name="Google Shape;118;p6"/>
          <p:cNvSpPr/>
          <p:nvPr/>
        </p:nvSpPr>
        <p:spPr>
          <a:xfrm>
            <a:off x="2736850" y="7864475"/>
            <a:ext cx="3276600" cy="796116"/>
          </a:xfrm>
          <a:prstGeom prst="leftBrace">
            <a:avLst>
              <a:gd name="adj1" fmla="val 8333"/>
              <a:gd name="adj2" fmla="val 50000"/>
            </a:avLst>
          </a:prstGeom>
          <a:noFill/>
          <a:ln w="9525" cap="flat" cmpd="sng">
            <a:solidFill>
              <a:srgbClr val="ECECE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Calibri"/>
              <a:ea typeface="Calibri"/>
              <a:cs typeface="Calibri"/>
              <a:sym typeface="Calibri"/>
            </a:endParaRPr>
          </a:p>
        </p:txBody>
      </p:sp>
      <p:sp>
        <p:nvSpPr>
          <p:cNvPr id="119" name="Google Shape;119;p6"/>
          <p:cNvSpPr/>
          <p:nvPr/>
        </p:nvSpPr>
        <p:spPr>
          <a:xfrm>
            <a:off x="1746250" y="8855075"/>
            <a:ext cx="6629400" cy="2133600"/>
          </a:xfrm>
          <a:prstGeom prst="leftBrace">
            <a:avLst>
              <a:gd name="adj1" fmla="val 8333"/>
              <a:gd name="adj2" fmla="val 50000"/>
            </a:avLst>
          </a:prstGeom>
          <a:noFill/>
          <a:ln w="9525" cap="flat" cmpd="sng">
            <a:solidFill>
              <a:srgbClr val="ECECE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6"/>
          <p:cNvSpPr/>
          <p:nvPr/>
        </p:nvSpPr>
        <p:spPr>
          <a:xfrm>
            <a:off x="2432050" y="8855075"/>
            <a:ext cx="3581400" cy="304800"/>
          </a:xfrm>
          <a:prstGeom prst="bracePair">
            <a:avLst/>
          </a:prstGeom>
          <a:noFill/>
          <a:ln w="9525" cap="flat" cmpd="sng">
            <a:solidFill>
              <a:srgbClr val="ECECE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6"/>
          <p:cNvSpPr txBox="1"/>
          <p:nvPr/>
        </p:nvSpPr>
        <p:spPr>
          <a:xfrm>
            <a:off x="2736850" y="8079099"/>
            <a:ext cx="18353454" cy="1569620"/>
          </a:xfrm>
          <a:prstGeom prst="rect">
            <a:avLst/>
          </a:prstGeom>
          <a:noFill/>
          <a:ln>
            <a:noFill/>
          </a:ln>
        </p:spPr>
        <p:txBody>
          <a:bodyPr spcFirstLastPara="1" wrap="square" lIns="91425" tIns="45700" rIns="91425" bIns="45700" anchor="t" anchorCtr="0">
            <a:spAutoFit/>
          </a:bodyPr>
          <a:lstStyle/>
          <a:p>
            <a:pPr lvl="0"/>
            <a:endParaRPr lang="nl-NL" sz="2400" dirty="0">
              <a:solidFill>
                <a:schemeClr val="dk1"/>
              </a:solidFill>
              <a:latin typeface="IBM Plex Sans"/>
              <a:ea typeface="IBM Plex Sans"/>
              <a:cs typeface="IBM Plex Sans"/>
              <a:sym typeface="IBM Plex Sans"/>
            </a:endParaRPr>
          </a:p>
          <a:p>
            <a:pPr lvl="0"/>
            <a:r>
              <a:rPr lang="nl-NL" sz="2400" b="1" dirty="0" err="1">
                <a:solidFill>
                  <a:schemeClr val="dk1"/>
                </a:solidFill>
                <a:latin typeface="IBM Plex Sans"/>
                <a:ea typeface="IBM Plex Sans"/>
                <a:cs typeface="IBM Plex Sans"/>
                <a:sym typeface="IBM Plex Sans"/>
              </a:rPr>
              <a:t>https</a:t>
            </a:r>
            <a:r>
              <a:rPr lang="nl-NL" sz="2400" b="1" dirty="0">
                <a:solidFill>
                  <a:schemeClr val="dk1"/>
                </a:solidFill>
                <a:latin typeface="IBM Plex Sans"/>
                <a:ea typeface="IBM Plex Sans"/>
                <a:cs typeface="IBM Plex Sans"/>
                <a:sym typeface="IBM Plex Sans"/>
              </a:rPr>
              <a:t>://</a:t>
            </a:r>
            <a:r>
              <a:rPr lang="nl-NL" sz="2400" b="1" dirty="0" err="1">
                <a:solidFill>
                  <a:schemeClr val="dk1"/>
                </a:solidFill>
                <a:latin typeface="IBM Plex Sans"/>
                <a:ea typeface="IBM Plex Sans"/>
                <a:cs typeface="IBM Plex Sans"/>
                <a:sym typeface="IBM Plex Sans"/>
              </a:rPr>
              <a:t>youngcoders.nl</a:t>
            </a:r>
            <a:r>
              <a:rPr lang="nl-NL" sz="2400" b="1" dirty="0">
                <a:solidFill>
                  <a:schemeClr val="dk1"/>
                </a:solidFill>
                <a:latin typeface="IBM Plex Sans"/>
                <a:ea typeface="IBM Plex Sans"/>
                <a:cs typeface="IBM Plex Sans"/>
                <a:sym typeface="IBM Plex Sans"/>
              </a:rPr>
              <a:t>/blog/17/wat-is-innovatie-in-5-praktische-stappen</a:t>
            </a:r>
          </a:p>
          <a:p>
            <a:pPr lvl="0"/>
            <a:r>
              <a:rPr lang="nl-NL" sz="2400" b="1" dirty="0" err="1">
                <a:solidFill>
                  <a:schemeClr val="dk1"/>
                </a:solidFill>
                <a:latin typeface="IBM Plex Sans"/>
                <a:ea typeface="IBM Plex Sans"/>
                <a:cs typeface="IBM Plex Sans"/>
                <a:sym typeface="IBM Plex Sans"/>
              </a:rPr>
              <a:t>https</a:t>
            </a:r>
            <a:r>
              <a:rPr lang="nl-NL" sz="2400" b="1" dirty="0">
                <a:solidFill>
                  <a:schemeClr val="dk1"/>
                </a:solidFill>
                <a:latin typeface="IBM Plex Sans"/>
                <a:ea typeface="IBM Plex Sans"/>
                <a:cs typeface="IBM Plex Sans"/>
                <a:sym typeface="IBM Plex Sans"/>
              </a:rPr>
              <a:t>://</a:t>
            </a:r>
            <a:r>
              <a:rPr lang="nl-NL" sz="2400" b="1" dirty="0" err="1">
                <a:solidFill>
                  <a:schemeClr val="dk1"/>
                </a:solidFill>
                <a:latin typeface="IBM Plex Sans"/>
                <a:ea typeface="IBM Plex Sans"/>
                <a:cs typeface="IBM Plex Sans"/>
                <a:sym typeface="IBM Plex Sans"/>
              </a:rPr>
              <a:t>youngcoders.nl</a:t>
            </a:r>
            <a:r>
              <a:rPr lang="nl-NL" sz="2400" b="1" dirty="0">
                <a:solidFill>
                  <a:schemeClr val="dk1"/>
                </a:solidFill>
                <a:latin typeface="IBM Plex Sans"/>
                <a:ea typeface="IBM Plex Sans"/>
                <a:cs typeface="IBM Plex Sans"/>
                <a:sym typeface="IBM Plex Sans"/>
              </a:rPr>
              <a:t>/blog/10/03-van-idee-naar-een-werkende-oplossing?categoryId=3</a:t>
            </a:r>
          </a:p>
          <a:p>
            <a:pPr lvl="0"/>
            <a:endParaRPr lang="nl-NL" sz="2400" dirty="0">
              <a:solidFill>
                <a:schemeClr val="dk1"/>
              </a:solidFill>
              <a:latin typeface="IBM Plex Sans"/>
              <a:ea typeface="IBM Plex Sans"/>
              <a:cs typeface="IBM Plex Sans"/>
              <a:sym typeface="IBM Plex Sans"/>
            </a:endParaRPr>
          </a:p>
        </p:txBody>
      </p:sp>
      <p:sp>
        <p:nvSpPr>
          <p:cNvPr id="10" name="Google Shape;111;p5">
            <a:extLst>
              <a:ext uri="{FF2B5EF4-FFF2-40B4-BE49-F238E27FC236}">
                <a16:creationId xmlns:a16="http://schemas.microsoft.com/office/drawing/2014/main" id="{02095A7B-0F38-D749-978B-5B8EFEAC3DC0}"/>
              </a:ext>
            </a:extLst>
          </p:cNvPr>
          <p:cNvSpPr txBox="1"/>
          <p:nvPr/>
        </p:nvSpPr>
        <p:spPr>
          <a:xfrm>
            <a:off x="16016894" y="10575409"/>
            <a:ext cx="2675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dirty="0">
                <a:solidFill>
                  <a:schemeClr val="dk1"/>
                </a:solidFill>
                <a:latin typeface="IBM Plex Sans Medium"/>
                <a:ea typeface="IBM Plex Sans Medium"/>
                <a:cs typeface="IBM Plex Sans Medium"/>
                <a:sym typeface="IBM Plex Sans Medium"/>
              </a:rPr>
              <a:t>© 2021 - Confidentieel</a:t>
            </a:r>
            <a:endParaRPr dirty="0"/>
          </a:p>
        </p:txBody>
      </p:sp>
      <p:sp>
        <p:nvSpPr>
          <p:cNvPr id="11" name="Tekstvak 10">
            <a:extLst>
              <a:ext uri="{FF2B5EF4-FFF2-40B4-BE49-F238E27FC236}">
                <a16:creationId xmlns:a16="http://schemas.microsoft.com/office/drawing/2014/main" id="{86ED9B39-FA51-604E-B825-D97A4001D12E}"/>
              </a:ext>
            </a:extLst>
          </p:cNvPr>
          <p:cNvSpPr txBox="1"/>
          <p:nvPr/>
        </p:nvSpPr>
        <p:spPr>
          <a:xfrm>
            <a:off x="908050" y="10346303"/>
            <a:ext cx="2081335" cy="400110"/>
          </a:xfrm>
          <a:prstGeom prst="rect">
            <a:avLst/>
          </a:prstGeom>
          <a:noFill/>
        </p:spPr>
        <p:txBody>
          <a:bodyPr wrap="square" rtlCol="0">
            <a:spAutoFit/>
          </a:bodyPr>
          <a:lstStyle/>
          <a:p>
            <a:r>
              <a:rPr lang="nl-NL" sz="2000" b="1" dirty="0" err="1">
                <a:latin typeface="IBM Plex Sans" panose="020B0503050203000203" pitchFamily="34" charset="0"/>
              </a:rPr>
              <a:t>youngcoders.nl</a:t>
            </a:r>
            <a:endParaRPr lang="nl-NL" sz="2000" b="1" dirty="0">
              <a:latin typeface="IBM Plex Sans" panose="020B0503050203000203" pitchFamily="34" charset="0"/>
            </a:endParaRPr>
          </a:p>
        </p:txBody>
      </p:sp>
      <p:sp>
        <p:nvSpPr>
          <p:cNvPr id="12" name="Tekstvak 11">
            <a:extLst>
              <a:ext uri="{FF2B5EF4-FFF2-40B4-BE49-F238E27FC236}">
                <a16:creationId xmlns:a16="http://schemas.microsoft.com/office/drawing/2014/main" id="{6851430E-92BC-4B43-A979-92BD0DB4C343}"/>
              </a:ext>
            </a:extLst>
          </p:cNvPr>
          <p:cNvSpPr txBox="1"/>
          <p:nvPr/>
        </p:nvSpPr>
        <p:spPr>
          <a:xfrm>
            <a:off x="3531088" y="10315525"/>
            <a:ext cx="3059723" cy="400110"/>
          </a:xfrm>
          <a:prstGeom prst="rect">
            <a:avLst/>
          </a:prstGeom>
          <a:noFill/>
        </p:spPr>
        <p:txBody>
          <a:bodyPr wrap="square" rtlCol="0">
            <a:spAutoFit/>
          </a:bodyPr>
          <a:lstStyle/>
          <a:p>
            <a:r>
              <a:rPr lang="nl-NL" sz="2000" b="1" dirty="0" err="1">
                <a:latin typeface="IBM Plex Sans" panose="020B0503050203000203" pitchFamily="34" charset="0"/>
              </a:rPr>
              <a:t>future-city.nl</a:t>
            </a:r>
            <a:endParaRPr lang="nl-NL" sz="2000" b="1" dirty="0">
              <a:latin typeface="IBM Plex Sans" panose="020B0503050203000203" pitchFamily="34" charset="0"/>
            </a:endParaRPr>
          </a:p>
        </p:txBody>
      </p:sp>
      <p:sp>
        <p:nvSpPr>
          <p:cNvPr id="2" name="Rechthoek 1">
            <a:extLst>
              <a:ext uri="{FF2B5EF4-FFF2-40B4-BE49-F238E27FC236}">
                <a16:creationId xmlns:a16="http://schemas.microsoft.com/office/drawing/2014/main" id="{1BA8D098-1C4E-E04A-8575-48279B51A2F3}"/>
              </a:ext>
            </a:extLst>
          </p:cNvPr>
          <p:cNvSpPr/>
          <p:nvPr/>
        </p:nvSpPr>
        <p:spPr>
          <a:xfrm>
            <a:off x="2736850" y="2225675"/>
            <a:ext cx="8610600" cy="5295787"/>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4104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4D3E38-4FA1-0A40-8519-E7A842E61B97}"/>
              </a:ext>
            </a:extLst>
          </p:cNvPr>
          <p:cNvSpPr>
            <a:spLocks noGrp="1"/>
          </p:cNvSpPr>
          <p:nvPr>
            <p:ph type="title"/>
          </p:nvPr>
        </p:nvSpPr>
        <p:spPr>
          <a:xfrm>
            <a:off x="1822450" y="473075"/>
            <a:ext cx="5808465" cy="2031325"/>
          </a:xfrm>
        </p:spPr>
        <p:txBody>
          <a:bodyPr/>
          <a:lstStyle/>
          <a:p>
            <a:r>
              <a:rPr lang="nl-NL" dirty="0"/>
              <a:t>WAT</a:t>
            </a:r>
            <a:r>
              <a:rPr lang="nl-NL" dirty="0">
                <a:solidFill>
                  <a:schemeClr val="bg2"/>
                </a:solidFill>
              </a:rPr>
              <a:t>_</a:t>
            </a:r>
            <a:r>
              <a:rPr lang="nl-NL" dirty="0"/>
              <a:t>IS</a:t>
            </a:r>
            <a:r>
              <a:rPr lang="nl-NL" dirty="0">
                <a:solidFill>
                  <a:schemeClr val="bg2"/>
                </a:solidFill>
              </a:rPr>
              <a:t>_</a:t>
            </a:r>
            <a:r>
              <a:rPr lang="nl-NL" dirty="0"/>
              <a:t>LEAN</a:t>
            </a:r>
            <a:r>
              <a:rPr lang="nl-NL" dirty="0">
                <a:solidFill>
                  <a:schemeClr val="bg2"/>
                </a:solidFill>
              </a:rPr>
              <a:t>_</a:t>
            </a:r>
            <a:r>
              <a:rPr lang="nl-NL" dirty="0"/>
              <a:t>STARTUP?</a:t>
            </a:r>
          </a:p>
        </p:txBody>
      </p:sp>
      <p:sp>
        <p:nvSpPr>
          <p:cNvPr id="3" name="Tijdelijke aanduiding voor inhoud 2">
            <a:extLst>
              <a:ext uri="{FF2B5EF4-FFF2-40B4-BE49-F238E27FC236}">
                <a16:creationId xmlns:a16="http://schemas.microsoft.com/office/drawing/2014/main" id="{32A0DE7C-0F7E-4745-9B87-CE52BED165E6}"/>
              </a:ext>
            </a:extLst>
          </p:cNvPr>
          <p:cNvSpPr>
            <a:spLocks noGrp="1"/>
          </p:cNvSpPr>
          <p:nvPr>
            <p:ph sz="half" idx="10"/>
          </p:nvPr>
        </p:nvSpPr>
        <p:spPr>
          <a:xfrm>
            <a:off x="1517650" y="2682875"/>
            <a:ext cx="7086600" cy="7478970"/>
          </a:xfrm>
        </p:spPr>
        <p:txBody>
          <a:bodyPr/>
          <a:lstStyle/>
          <a:p>
            <a:pPr marL="285750" indent="-285750">
              <a:buFont typeface="Arial" panose="020B0604020202020204" pitchFamily="34" charset="0"/>
              <a:buChar char="•"/>
            </a:pPr>
            <a:r>
              <a:rPr lang="nl-NL" dirty="0" err="1"/>
              <a:t>Lean</a:t>
            </a:r>
            <a:r>
              <a:rPr lang="nl-NL" dirty="0"/>
              <a:t> (Startup)  is momenteel een populaire managementmethode</a:t>
            </a:r>
          </a:p>
          <a:p>
            <a:r>
              <a:rPr lang="nl-NL" dirty="0"/>
              <a:t> </a:t>
            </a:r>
          </a:p>
          <a:p>
            <a:pPr marL="285750" indent="-285750">
              <a:buFont typeface="Arial" panose="020B0604020202020204" pitchFamily="34" charset="0"/>
              <a:buChar char="•"/>
            </a:pPr>
            <a:r>
              <a:rPr lang="nl-NL" dirty="0"/>
              <a:t>Gaat uit van maximale efficiëntie, met het oog op toegevoegde waarde voor de klant</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Idee door vijf stappen te loodsen (Waarde, Waarde stroom, Flow, Pull, Optimalisatie) </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a:t>
            </a:r>
            <a:r>
              <a:rPr lang="nl-NL" dirty="0" err="1"/>
              <a:t>Build</a:t>
            </a:r>
            <a:r>
              <a:rPr lang="nl-NL" dirty="0"/>
              <a:t> </a:t>
            </a:r>
            <a:r>
              <a:rPr lang="nl-NL" dirty="0" err="1"/>
              <a:t>the</a:t>
            </a:r>
            <a:r>
              <a:rPr lang="nl-NL" dirty="0"/>
              <a:t> right </a:t>
            </a:r>
            <a:r>
              <a:rPr lang="nl-NL" dirty="0" err="1"/>
              <a:t>thing</a:t>
            </a:r>
            <a:r>
              <a:rPr lang="nl-NL" dirty="0"/>
              <a:t>”, wordt het ook wel genoemd</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Houd een project zo klein en efficiënt mogelijk</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Product (prototype) met feedback uit de markt aanscherpen en verbeteren</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Oude ‘waterval’ methode vaak een fiasco</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Meer jaren projecten kosten teveel geld om een idee uit te proberen </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Niet elk goed idee wordt een succes</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Een organisatie die dat goed begreep was </a:t>
            </a:r>
            <a:r>
              <a:rPr lang="nl-NL" dirty="0" err="1"/>
              <a:t>Airbnb</a:t>
            </a:r>
            <a:endParaRPr lang="nl-NL" dirty="0"/>
          </a:p>
          <a:p>
            <a:pPr marL="285750" indent="-285750">
              <a:buFont typeface="Arial" panose="020B0604020202020204" pitchFamily="34" charset="0"/>
              <a:buChar char="•"/>
            </a:pPr>
            <a:endParaRPr lang="nl-NL" dirty="0"/>
          </a:p>
          <a:p>
            <a:r>
              <a:rPr lang="nl-NL" b="1" dirty="0"/>
              <a:t>Check: </a:t>
            </a:r>
            <a:r>
              <a:rPr lang="nl-NL" b="1" dirty="0" err="1"/>
              <a:t>https</a:t>
            </a:r>
            <a:r>
              <a:rPr lang="nl-NL" b="1" dirty="0"/>
              <a:t>://</a:t>
            </a:r>
            <a:r>
              <a:rPr lang="nl-NL" b="1" dirty="0" err="1"/>
              <a:t>youngcoders.nl</a:t>
            </a:r>
            <a:r>
              <a:rPr lang="nl-NL" b="1" dirty="0"/>
              <a:t>/blog/10/03-van-idee-naar-een-werkende-oplossing</a:t>
            </a:r>
          </a:p>
        </p:txBody>
      </p:sp>
      <p:pic>
        <p:nvPicPr>
          <p:cNvPr id="5" name="Picture 4" descr="A group of people sitting at a desk&#10;&#10;Description automatically generated">
            <a:extLst>
              <a:ext uri="{FF2B5EF4-FFF2-40B4-BE49-F238E27FC236}">
                <a16:creationId xmlns:a16="http://schemas.microsoft.com/office/drawing/2014/main" id="{0736A529-19A7-444D-A34A-82F26D4054CE}"/>
              </a:ext>
            </a:extLst>
          </p:cNvPr>
          <p:cNvPicPr>
            <a:picLocks noGrp="1" noChangeAspect="1"/>
          </p:cNvPicPr>
          <p:nvPr>
            <p:ph type="pic" idx="1"/>
          </p:nvPr>
        </p:nvPicPr>
        <p:blipFill rotWithShape="1">
          <a:blip r:embed="rId2" cstate="screen">
            <a:grayscl/>
            <a:extLst>
              <a:ext uri="{28A0092B-C50C-407E-A947-70E740481C1C}">
                <a14:useLocalDpi xmlns:a14="http://schemas.microsoft.com/office/drawing/2010/main"/>
              </a:ext>
            </a:extLst>
          </a:blip>
          <a:srcRect t="9604" b="9604"/>
          <a:stretch/>
        </p:blipFill>
        <p:spPr>
          <a:prstGeom prst="rect">
            <a:avLst/>
          </a:prstGeom>
        </p:spPr>
      </p:pic>
    </p:spTree>
    <p:extLst>
      <p:ext uri="{BB962C8B-B14F-4D97-AF65-F5344CB8AC3E}">
        <p14:creationId xmlns:p14="http://schemas.microsoft.com/office/powerpoint/2010/main" val="3889461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937D54-F0F0-2A49-A896-410C0073CDF1}"/>
              </a:ext>
            </a:extLst>
          </p:cNvPr>
          <p:cNvSpPr>
            <a:spLocks noGrp="1"/>
          </p:cNvSpPr>
          <p:nvPr>
            <p:ph type="title"/>
          </p:nvPr>
        </p:nvSpPr>
        <p:spPr>
          <a:xfrm>
            <a:off x="1974850" y="567963"/>
            <a:ext cx="5808465" cy="1015663"/>
          </a:xfrm>
        </p:spPr>
        <p:txBody>
          <a:bodyPr/>
          <a:lstStyle/>
          <a:p>
            <a:r>
              <a:rPr lang="nl-NL" dirty="0"/>
              <a:t>INSPIRATIE</a:t>
            </a:r>
            <a:endParaRPr lang="en-NL" dirty="0"/>
          </a:p>
        </p:txBody>
      </p:sp>
      <p:pic>
        <p:nvPicPr>
          <p:cNvPr id="8" name="Tijdelijke aanduiding voor afbeelding 7" descr="Afbeelding met persoon, poseren, groep, staand&#10;&#10;Automatisch gegenereerde beschrijving">
            <a:extLst>
              <a:ext uri="{FF2B5EF4-FFF2-40B4-BE49-F238E27FC236}">
                <a16:creationId xmlns:a16="http://schemas.microsoft.com/office/drawing/2014/main" id="{E9C8D768-07D7-3F4D-96F8-EF7A7F25368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955" r="4955"/>
          <a:stretch/>
        </p:blipFill>
        <p:spPr/>
      </p:pic>
      <p:pic>
        <p:nvPicPr>
          <p:cNvPr id="11" name="Afbeelding 10">
            <a:extLst>
              <a:ext uri="{FF2B5EF4-FFF2-40B4-BE49-F238E27FC236}">
                <a16:creationId xmlns:a16="http://schemas.microsoft.com/office/drawing/2014/main" id="{78758D4E-E705-6A40-9996-97D35701268E}"/>
              </a:ext>
            </a:extLst>
          </p:cNvPr>
          <p:cNvPicPr>
            <a:picLocks noChangeAspect="1"/>
          </p:cNvPicPr>
          <p:nvPr/>
        </p:nvPicPr>
        <p:blipFill>
          <a:blip r:embed="rId3"/>
          <a:stretch>
            <a:fillRect/>
          </a:stretch>
        </p:blipFill>
        <p:spPr>
          <a:xfrm>
            <a:off x="1583993" y="5380347"/>
            <a:ext cx="981577" cy="1070811"/>
          </a:xfrm>
          <a:prstGeom prst="rect">
            <a:avLst/>
          </a:prstGeom>
        </p:spPr>
      </p:pic>
      <p:pic>
        <p:nvPicPr>
          <p:cNvPr id="13" name="Afbeelding 12">
            <a:extLst>
              <a:ext uri="{FF2B5EF4-FFF2-40B4-BE49-F238E27FC236}">
                <a16:creationId xmlns:a16="http://schemas.microsoft.com/office/drawing/2014/main" id="{08059F7E-BA69-944E-B426-598F881DBDC0}"/>
              </a:ext>
            </a:extLst>
          </p:cNvPr>
          <p:cNvPicPr>
            <a:picLocks noChangeAspect="1"/>
          </p:cNvPicPr>
          <p:nvPr/>
        </p:nvPicPr>
        <p:blipFill>
          <a:blip r:embed="rId4"/>
          <a:stretch>
            <a:fillRect/>
          </a:stretch>
        </p:blipFill>
        <p:spPr>
          <a:xfrm>
            <a:off x="1981638" y="3474684"/>
            <a:ext cx="1397000" cy="1225550"/>
          </a:xfrm>
          <a:prstGeom prst="rect">
            <a:avLst/>
          </a:prstGeom>
        </p:spPr>
      </p:pic>
      <p:pic>
        <p:nvPicPr>
          <p:cNvPr id="16" name="Afbeelding 15">
            <a:extLst>
              <a:ext uri="{FF2B5EF4-FFF2-40B4-BE49-F238E27FC236}">
                <a16:creationId xmlns:a16="http://schemas.microsoft.com/office/drawing/2014/main" id="{08B5D3EC-2480-084C-AC36-90205264905E}"/>
              </a:ext>
            </a:extLst>
          </p:cNvPr>
          <p:cNvPicPr>
            <a:picLocks noChangeAspect="1"/>
          </p:cNvPicPr>
          <p:nvPr/>
        </p:nvPicPr>
        <p:blipFill>
          <a:blip r:embed="rId5"/>
          <a:stretch>
            <a:fillRect/>
          </a:stretch>
        </p:blipFill>
        <p:spPr>
          <a:xfrm>
            <a:off x="4370049" y="3781464"/>
            <a:ext cx="2875720" cy="675621"/>
          </a:xfrm>
          <a:prstGeom prst="rect">
            <a:avLst/>
          </a:prstGeom>
        </p:spPr>
      </p:pic>
      <p:pic>
        <p:nvPicPr>
          <p:cNvPr id="19" name="Afbeelding 18">
            <a:extLst>
              <a:ext uri="{FF2B5EF4-FFF2-40B4-BE49-F238E27FC236}">
                <a16:creationId xmlns:a16="http://schemas.microsoft.com/office/drawing/2014/main" id="{4554411C-B62A-BE48-9658-5E36574C6994}"/>
              </a:ext>
            </a:extLst>
          </p:cNvPr>
          <p:cNvPicPr>
            <a:picLocks noChangeAspect="1"/>
          </p:cNvPicPr>
          <p:nvPr/>
        </p:nvPicPr>
        <p:blipFill>
          <a:blip r:embed="rId6"/>
          <a:stretch>
            <a:fillRect/>
          </a:stretch>
        </p:blipFill>
        <p:spPr>
          <a:xfrm>
            <a:off x="4921831" y="1988837"/>
            <a:ext cx="1260113" cy="1183439"/>
          </a:xfrm>
          <a:prstGeom prst="rect">
            <a:avLst/>
          </a:prstGeom>
        </p:spPr>
      </p:pic>
      <p:pic>
        <p:nvPicPr>
          <p:cNvPr id="1026" name="Picture 2" descr="Twitter Logo | Evolutie Geschiedenis en Betekenis">
            <a:extLst>
              <a:ext uri="{FF2B5EF4-FFF2-40B4-BE49-F238E27FC236}">
                <a16:creationId xmlns:a16="http://schemas.microsoft.com/office/drawing/2014/main" id="{E7BF6F47-8E1A-5345-AAF5-D27D11CE0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311" y="7136492"/>
            <a:ext cx="2127266" cy="1196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ibaba com Logo PNG Transparent – Brands Logos">
            <a:extLst>
              <a:ext uri="{FF2B5EF4-FFF2-40B4-BE49-F238E27FC236}">
                <a16:creationId xmlns:a16="http://schemas.microsoft.com/office/drawing/2014/main" id="{7BEC1B75-3B36-1F40-8653-F28A5BED44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0559" y="4477069"/>
            <a:ext cx="2617953" cy="26179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Logo | Evolutie Geschiedenis en Betekenis">
            <a:extLst>
              <a:ext uri="{FF2B5EF4-FFF2-40B4-BE49-F238E27FC236}">
                <a16:creationId xmlns:a16="http://schemas.microsoft.com/office/drawing/2014/main" id="{C249A15A-3A54-EE48-BDBA-AD796CA638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7229" y="1988837"/>
            <a:ext cx="2514772" cy="14146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irbnb Logo | Evolutie Geschiedenis en Betekenis">
            <a:extLst>
              <a:ext uri="{FF2B5EF4-FFF2-40B4-BE49-F238E27FC236}">
                <a16:creationId xmlns:a16="http://schemas.microsoft.com/office/drawing/2014/main" id="{B0DACC61-B95E-DA4A-83F9-16F248199E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12020" y="1801218"/>
            <a:ext cx="3181814" cy="17898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1ED4B7A-10C6-234A-8184-6869CD6AD5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9068" y="6485375"/>
            <a:ext cx="2975625" cy="96242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ikTok Logo | The most famous brands and company logos in the world">
            <a:extLst>
              <a:ext uri="{FF2B5EF4-FFF2-40B4-BE49-F238E27FC236}">
                <a16:creationId xmlns:a16="http://schemas.microsoft.com/office/drawing/2014/main" id="{80CFBD60-4E27-DD40-ACEF-378B3E2B604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2279" y="6837545"/>
            <a:ext cx="2904750" cy="163403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oogle Logo | Evolutie Geschiedenis en Betekenis">
            <a:extLst>
              <a:ext uri="{FF2B5EF4-FFF2-40B4-BE49-F238E27FC236}">
                <a16:creationId xmlns:a16="http://schemas.microsoft.com/office/drawing/2014/main" id="{6007FADD-26A8-344A-B165-4904D1DE57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44023" y="7739107"/>
            <a:ext cx="3743771" cy="210601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potify Logo | Evolutie Geschiedenis en Betekenis">
            <a:extLst>
              <a:ext uri="{FF2B5EF4-FFF2-40B4-BE49-F238E27FC236}">
                <a16:creationId xmlns:a16="http://schemas.microsoft.com/office/drawing/2014/main" id="{98207F3C-400E-3641-B623-B814643BE0B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04314" y="4416551"/>
            <a:ext cx="3728441" cy="20973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inder Logo | Evolutie Geschiedenis en Betekenis">
            <a:extLst>
              <a:ext uri="{FF2B5EF4-FFF2-40B4-BE49-F238E27FC236}">
                <a16:creationId xmlns:a16="http://schemas.microsoft.com/office/drawing/2014/main" id="{FADB4FCC-AD17-EE4D-B711-611CA989ED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68702" y="8516234"/>
            <a:ext cx="2545952" cy="143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796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3F3093-A697-A845-A2F2-B30F6EF14A14}"/>
              </a:ext>
            </a:extLst>
          </p:cNvPr>
          <p:cNvSpPr>
            <a:spLocks noGrp="1"/>
          </p:cNvSpPr>
          <p:nvPr>
            <p:ph type="title"/>
          </p:nvPr>
        </p:nvSpPr>
        <p:spPr/>
        <p:txBody>
          <a:bodyPr/>
          <a:lstStyle/>
          <a:p>
            <a:r>
              <a:rPr lang="nl-NL" dirty="0"/>
              <a:t>MVP</a:t>
            </a:r>
            <a:r>
              <a:rPr lang="nl-NL" dirty="0">
                <a:solidFill>
                  <a:schemeClr val="bg2"/>
                </a:solidFill>
              </a:rPr>
              <a:t>_</a:t>
            </a:r>
            <a:r>
              <a:rPr lang="nl-NL" dirty="0"/>
              <a:t>VOORBEELDEN</a:t>
            </a:r>
          </a:p>
        </p:txBody>
      </p:sp>
      <p:pic>
        <p:nvPicPr>
          <p:cNvPr id="4" name="Afbeelding 3">
            <a:extLst>
              <a:ext uri="{FF2B5EF4-FFF2-40B4-BE49-F238E27FC236}">
                <a16:creationId xmlns:a16="http://schemas.microsoft.com/office/drawing/2014/main" id="{7E75A87D-4CEC-A646-BB5E-0DC2152C8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0" y="2682875"/>
            <a:ext cx="9137650" cy="6533596"/>
          </a:xfrm>
          <a:prstGeom prst="rect">
            <a:avLst/>
          </a:prstGeom>
        </p:spPr>
      </p:pic>
      <p:pic>
        <p:nvPicPr>
          <p:cNvPr id="6" name="Afbeelding 5">
            <a:extLst>
              <a:ext uri="{FF2B5EF4-FFF2-40B4-BE49-F238E27FC236}">
                <a16:creationId xmlns:a16="http://schemas.microsoft.com/office/drawing/2014/main" id="{64DEFDF3-F7B2-404D-98F6-34A295DB9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4450" y="2225675"/>
            <a:ext cx="8528050" cy="4651664"/>
          </a:xfrm>
          <a:prstGeom prst="rect">
            <a:avLst/>
          </a:prstGeom>
        </p:spPr>
      </p:pic>
      <p:sp>
        <p:nvSpPr>
          <p:cNvPr id="8" name="Tekstvak 7">
            <a:extLst>
              <a:ext uri="{FF2B5EF4-FFF2-40B4-BE49-F238E27FC236}">
                <a16:creationId xmlns:a16="http://schemas.microsoft.com/office/drawing/2014/main" id="{47104A1D-7374-0440-909B-5ACBAB230012}"/>
              </a:ext>
            </a:extLst>
          </p:cNvPr>
          <p:cNvSpPr txBox="1"/>
          <p:nvPr/>
        </p:nvSpPr>
        <p:spPr>
          <a:xfrm>
            <a:off x="10363202" y="7331075"/>
            <a:ext cx="8147048" cy="2246769"/>
          </a:xfrm>
          <a:prstGeom prst="rect">
            <a:avLst/>
          </a:prstGeom>
          <a:noFill/>
        </p:spPr>
        <p:txBody>
          <a:bodyPr wrap="square" rtlCol="0">
            <a:spAutoFit/>
          </a:bodyPr>
          <a:lstStyle/>
          <a:p>
            <a:r>
              <a:rPr lang="nl-NL" sz="2800" dirty="0">
                <a:latin typeface="IBM Plex Sans" panose="020B0503050203000203" pitchFamily="34" charset="0"/>
              </a:rPr>
              <a:t>“</a:t>
            </a:r>
            <a:r>
              <a:rPr lang="nl-NL" sz="2800" dirty="0" err="1">
                <a:latin typeface="IBM Plex Sans" panose="020B0503050203000203" pitchFamily="34" charset="0"/>
              </a:rPr>
              <a:t>All</a:t>
            </a:r>
            <a:r>
              <a:rPr lang="nl-NL" sz="2800" dirty="0">
                <a:latin typeface="IBM Plex Sans" panose="020B0503050203000203" pitchFamily="34" charset="0"/>
              </a:rPr>
              <a:t> </a:t>
            </a:r>
            <a:r>
              <a:rPr lang="nl-NL" sz="2800" dirty="0" err="1">
                <a:latin typeface="IBM Plex Sans" panose="020B0503050203000203" pitchFamily="34" charset="0"/>
              </a:rPr>
              <a:t>you</a:t>
            </a:r>
            <a:r>
              <a:rPr lang="nl-NL" sz="2800" dirty="0">
                <a:latin typeface="IBM Plex Sans" panose="020B0503050203000203" pitchFamily="34" charset="0"/>
              </a:rPr>
              <a:t> </a:t>
            </a:r>
            <a:r>
              <a:rPr lang="nl-NL" sz="2800" dirty="0" err="1">
                <a:latin typeface="IBM Plex Sans" panose="020B0503050203000203" pitchFamily="34" charset="0"/>
              </a:rPr>
              <a:t>need</a:t>
            </a:r>
            <a:r>
              <a:rPr lang="nl-NL" sz="2800" dirty="0">
                <a:latin typeface="IBM Plex Sans" panose="020B0503050203000203" pitchFamily="34" charset="0"/>
              </a:rPr>
              <a:t> </a:t>
            </a:r>
            <a:r>
              <a:rPr lang="nl-NL" sz="2800" dirty="0" err="1">
                <a:latin typeface="IBM Plex Sans" panose="020B0503050203000203" pitchFamily="34" charset="0"/>
              </a:rPr>
              <a:t>from</a:t>
            </a:r>
            <a:r>
              <a:rPr lang="nl-NL" sz="2800" dirty="0">
                <a:latin typeface="IBM Plex Sans" panose="020B0503050203000203" pitchFamily="34" charset="0"/>
              </a:rPr>
              <a:t> a </a:t>
            </a:r>
            <a:r>
              <a:rPr lang="nl-NL" sz="2800" dirty="0" err="1">
                <a:latin typeface="IBM Plex Sans" panose="020B0503050203000203" pitchFamily="34" charset="0"/>
              </a:rPr>
              <a:t>launch</a:t>
            </a:r>
            <a:r>
              <a:rPr lang="nl-NL" sz="2800" dirty="0">
                <a:latin typeface="IBM Plex Sans" panose="020B0503050203000203" pitchFamily="34" charset="0"/>
              </a:rPr>
              <a:t> is </a:t>
            </a:r>
            <a:r>
              <a:rPr lang="nl-NL" sz="2800" dirty="0" err="1">
                <a:latin typeface="IBM Plex Sans" panose="020B0503050203000203" pitchFamily="34" charset="0"/>
              </a:rPr>
              <a:t>some</a:t>
            </a:r>
            <a:r>
              <a:rPr lang="nl-NL" sz="2800" dirty="0">
                <a:latin typeface="IBM Plex Sans" panose="020B0503050203000203" pitchFamily="34" charset="0"/>
              </a:rPr>
              <a:t> </a:t>
            </a:r>
            <a:r>
              <a:rPr lang="nl-NL" sz="2800" dirty="0" err="1">
                <a:latin typeface="IBM Plex Sans" panose="020B0503050203000203" pitchFamily="34" charset="0"/>
              </a:rPr>
              <a:t>initial</a:t>
            </a:r>
            <a:r>
              <a:rPr lang="nl-NL" sz="2800" dirty="0">
                <a:latin typeface="IBM Plex Sans" panose="020B0503050203000203" pitchFamily="34" charset="0"/>
              </a:rPr>
              <a:t> </a:t>
            </a:r>
            <a:r>
              <a:rPr lang="nl-NL" sz="2800" dirty="0" err="1">
                <a:latin typeface="IBM Plex Sans" panose="020B0503050203000203" pitchFamily="34" charset="0"/>
              </a:rPr>
              <a:t>core</a:t>
            </a:r>
            <a:r>
              <a:rPr lang="nl-NL" sz="2800" dirty="0">
                <a:latin typeface="IBM Plex Sans" panose="020B0503050203000203" pitchFamily="34" charset="0"/>
              </a:rPr>
              <a:t> of users. How well </a:t>
            </a:r>
            <a:r>
              <a:rPr lang="nl-NL" sz="2800" dirty="0" err="1">
                <a:latin typeface="IBM Plex Sans" panose="020B0503050203000203" pitchFamily="34" charset="0"/>
              </a:rPr>
              <a:t>you’re</a:t>
            </a:r>
            <a:r>
              <a:rPr lang="nl-NL" sz="2800" dirty="0">
                <a:latin typeface="IBM Plex Sans" panose="020B0503050203000203" pitchFamily="34" charset="0"/>
              </a:rPr>
              <a:t> </a:t>
            </a:r>
            <a:r>
              <a:rPr lang="nl-NL" sz="2800" dirty="0" err="1">
                <a:latin typeface="IBM Plex Sans" panose="020B0503050203000203" pitchFamily="34" charset="0"/>
              </a:rPr>
              <a:t>doing</a:t>
            </a:r>
            <a:r>
              <a:rPr lang="nl-NL" sz="2800" dirty="0">
                <a:latin typeface="IBM Plex Sans" panose="020B0503050203000203" pitchFamily="34" charset="0"/>
              </a:rPr>
              <a:t> a few </a:t>
            </a:r>
            <a:r>
              <a:rPr lang="nl-NL" sz="2800" dirty="0" err="1">
                <a:latin typeface="IBM Plex Sans" panose="020B0503050203000203" pitchFamily="34" charset="0"/>
              </a:rPr>
              <a:t>months</a:t>
            </a:r>
            <a:r>
              <a:rPr lang="nl-NL" sz="2800" dirty="0">
                <a:latin typeface="IBM Plex Sans" panose="020B0503050203000203" pitchFamily="34" charset="0"/>
              </a:rPr>
              <a:t> later </a:t>
            </a:r>
            <a:r>
              <a:rPr lang="nl-NL" sz="2800" dirty="0" err="1">
                <a:latin typeface="IBM Plex Sans" panose="020B0503050203000203" pitchFamily="34" charset="0"/>
              </a:rPr>
              <a:t>will</a:t>
            </a:r>
            <a:r>
              <a:rPr lang="nl-NL" sz="2800" dirty="0">
                <a:latin typeface="IBM Plex Sans" panose="020B0503050203000203" pitchFamily="34" charset="0"/>
              </a:rPr>
              <a:t> </a:t>
            </a:r>
            <a:r>
              <a:rPr lang="nl-NL" sz="2800" dirty="0" err="1">
                <a:latin typeface="IBM Plex Sans" panose="020B0503050203000203" pitchFamily="34" charset="0"/>
              </a:rPr>
              <a:t>depend</a:t>
            </a:r>
            <a:r>
              <a:rPr lang="nl-NL" sz="2800" dirty="0">
                <a:latin typeface="IBM Plex Sans" panose="020B0503050203000203" pitchFamily="34" charset="0"/>
              </a:rPr>
              <a:t> more on </a:t>
            </a:r>
            <a:r>
              <a:rPr lang="nl-NL" sz="2800" dirty="0" err="1">
                <a:latin typeface="IBM Plex Sans" panose="020B0503050203000203" pitchFamily="34" charset="0"/>
              </a:rPr>
              <a:t>how</a:t>
            </a:r>
            <a:r>
              <a:rPr lang="nl-NL" sz="2800" dirty="0">
                <a:latin typeface="IBM Plex Sans" panose="020B0503050203000203" pitchFamily="34" charset="0"/>
              </a:rPr>
              <a:t> happy </a:t>
            </a:r>
            <a:r>
              <a:rPr lang="nl-NL" sz="2800" dirty="0" err="1">
                <a:latin typeface="IBM Plex Sans" panose="020B0503050203000203" pitchFamily="34" charset="0"/>
              </a:rPr>
              <a:t>you</a:t>
            </a:r>
            <a:r>
              <a:rPr lang="nl-NL" sz="2800" dirty="0">
                <a:latin typeface="IBM Plex Sans" panose="020B0503050203000203" pitchFamily="34" charset="0"/>
              </a:rPr>
              <a:t> made </a:t>
            </a:r>
            <a:r>
              <a:rPr lang="nl-NL" sz="2800" dirty="0" err="1">
                <a:latin typeface="IBM Plex Sans" panose="020B0503050203000203" pitchFamily="34" charset="0"/>
              </a:rPr>
              <a:t>those</a:t>
            </a:r>
            <a:r>
              <a:rPr lang="nl-NL" sz="2800" dirty="0">
                <a:latin typeface="IBM Plex Sans" panose="020B0503050203000203" pitchFamily="34" charset="0"/>
              </a:rPr>
              <a:t> users </a:t>
            </a:r>
            <a:r>
              <a:rPr lang="nl-NL" sz="2800" dirty="0" err="1">
                <a:latin typeface="IBM Plex Sans" panose="020B0503050203000203" pitchFamily="34" charset="0"/>
              </a:rPr>
              <a:t>than</a:t>
            </a:r>
            <a:r>
              <a:rPr lang="nl-NL" sz="2800" dirty="0">
                <a:latin typeface="IBM Plex Sans" panose="020B0503050203000203" pitchFamily="34" charset="0"/>
              </a:rPr>
              <a:t> </a:t>
            </a:r>
            <a:r>
              <a:rPr lang="nl-NL" sz="2800" dirty="0" err="1">
                <a:latin typeface="IBM Plex Sans" panose="020B0503050203000203" pitchFamily="34" charset="0"/>
              </a:rPr>
              <a:t>how</a:t>
            </a:r>
            <a:r>
              <a:rPr lang="nl-NL" sz="2800" dirty="0">
                <a:latin typeface="IBM Plex Sans" panose="020B0503050203000203" pitchFamily="34" charset="0"/>
              </a:rPr>
              <a:t> </a:t>
            </a:r>
            <a:r>
              <a:rPr lang="nl-NL" sz="2800" dirty="0" err="1">
                <a:latin typeface="IBM Plex Sans" panose="020B0503050203000203" pitchFamily="34" charset="0"/>
              </a:rPr>
              <a:t>many</a:t>
            </a:r>
            <a:r>
              <a:rPr lang="nl-NL" sz="2800" dirty="0">
                <a:latin typeface="IBM Plex Sans" panose="020B0503050203000203" pitchFamily="34" charset="0"/>
              </a:rPr>
              <a:t> </a:t>
            </a:r>
            <a:r>
              <a:rPr lang="nl-NL" sz="2800" dirty="0" err="1">
                <a:latin typeface="IBM Plex Sans" panose="020B0503050203000203" pitchFamily="34" charset="0"/>
              </a:rPr>
              <a:t>there</a:t>
            </a:r>
            <a:r>
              <a:rPr lang="nl-NL" sz="2800" dirty="0">
                <a:latin typeface="IBM Plex Sans" panose="020B0503050203000203" pitchFamily="34" charset="0"/>
              </a:rPr>
              <a:t> </a:t>
            </a:r>
            <a:r>
              <a:rPr lang="nl-NL" sz="2800" dirty="0" err="1">
                <a:latin typeface="IBM Plex Sans" panose="020B0503050203000203" pitchFamily="34" charset="0"/>
              </a:rPr>
              <a:t>were</a:t>
            </a:r>
            <a:r>
              <a:rPr lang="nl-NL" sz="2800" dirty="0">
                <a:latin typeface="IBM Plex Sans" panose="020B0503050203000203" pitchFamily="34" charset="0"/>
              </a:rPr>
              <a:t> of </a:t>
            </a:r>
            <a:r>
              <a:rPr lang="nl-NL" sz="2800" dirty="0" err="1">
                <a:latin typeface="IBM Plex Sans" panose="020B0503050203000203" pitchFamily="34" charset="0"/>
              </a:rPr>
              <a:t>them</a:t>
            </a:r>
            <a:r>
              <a:rPr lang="nl-NL" sz="2800" dirty="0">
                <a:latin typeface="IBM Plex Sans" panose="020B0503050203000203" pitchFamily="34" charset="0"/>
              </a:rPr>
              <a:t>.” — Paul Graham – </a:t>
            </a:r>
            <a:r>
              <a:rPr lang="nl-NL" sz="2800" dirty="0" err="1">
                <a:latin typeface="IBM Plex Sans" panose="020B0503050203000203" pitchFamily="34" charset="0"/>
              </a:rPr>
              <a:t>investor</a:t>
            </a:r>
            <a:r>
              <a:rPr lang="nl-NL" sz="2800" dirty="0">
                <a:latin typeface="IBM Plex Sans" panose="020B0503050203000203" pitchFamily="34" charset="0"/>
              </a:rPr>
              <a:t> at Y </a:t>
            </a:r>
            <a:r>
              <a:rPr lang="nl-NL" sz="2800" dirty="0" err="1">
                <a:latin typeface="IBM Plex Sans" panose="020B0503050203000203" pitchFamily="34" charset="0"/>
              </a:rPr>
              <a:t>Combinator</a:t>
            </a:r>
            <a:endParaRPr lang="nl-NL" sz="2800" dirty="0">
              <a:latin typeface="IBM Plex Sans" panose="020B0503050203000203" pitchFamily="34" charset="0"/>
            </a:endParaRPr>
          </a:p>
        </p:txBody>
      </p:sp>
    </p:spTree>
    <p:extLst>
      <p:ext uri="{BB962C8B-B14F-4D97-AF65-F5344CB8AC3E}">
        <p14:creationId xmlns:p14="http://schemas.microsoft.com/office/powerpoint/2010/main" val="3702346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2545BC-F0D9-3A46-9590-46524C518204}"/>
              </a:ext>
            </a:extLst>
          </p:cNvPr>
          <p:cNvSpPr>
            <a:spLocks noGrp="1"/>
          </p:cNvSpPr>
          <p:nvPr>
            <p:ph type="title"/>
          </p:nvPr>
        </p:nvSpPr>
        <p:spPr>
          <a:xfrm>
            <a:off x="1919484" y="473075"/>
            <a:ext cx="6570466" cy="1015663"/>
          </a:xfrm>
        </p:spPr>
        <p:txBody>
          <a:bodyPr/>
          <a:lstStyle/>
          <a:p>
            <a:r>
              <a:rPr lang="nl-NL" dirty="0"/>
              <a:t>MIJN</a:t>
            </a:r>
            <a:r>
              <a:rPr lang="nl-NL" dirty="0">
                <a:solidFill>
                  <a:schemeClr val="bg2"/>
                </a:solidFill>
              </a:rPr>
              <a:t>_</a:t>
            </a:r>
            <a:r>
              <a:rPr lang="nl-NL" dirty="0"/>
              <a:t>STARTUPS</a:t>
            </a:r>
          </a:p>
        </p:txBody>
      </p:sp>
      <p:pic>
        <p:nvPicPr>
          <p:cNvPr id="5" name="Tijdelijke aanduiding voor afbeelding 4" descr="Afbeelding met persoon, buiten&#10;&#10;Automatisch gegenereerde beschrijving">
            <a:extLst>
              <a:ext uri="{FF2B5EF4-FFF2-40B4-BE49-F238E27FC236}">
                <a16:creationId xmlns:a16="http://schemas.microsoft.com/office/drawing/2014/main" id="{0EB82988-F820-1641-9383-75083B83E857}"/>
              </a:ext>
            </a:extLst>
          </p:cNvPr>
          <p:cNvPicPr>
            <a:picLocks noGrp="1" noChangeAspect="1"/>
          </p:cNvPicPr>
          <p:nvPr>
            <p:ph type="pic" idx="1"/>
          </p:nvPr>
        </p:nvPicPr>
        <p:blipFill>
          <a:blip r:embed="rId2"/>
          <a:srcRect t="3637" b="3637"/>
          <a:stretch>
            <a:fillRect/>
          </a:stretch>
        </p:blipFill>
        <p:spPr>
          <a:prstGeom prst="rect">
            <a:avLst/>
          </a:prstGeom>
        </p:spPr>
      </p:pic>
      <p:sp>
        <p:nvSpPr>
          <p:cNvPr id="6" name="Tekstvak 5">
            <a:extLst>
              <a:ext uri="{FF2B5EF4-FFF2-40B4-BE49-F238E27FC236}">
                <a16:creationId xmlns:a16="http://schemas.microsoft.com/office/drawing/2014/main" id="{704A4852-6A3A-3642-BA83-2553508D002F}"/>
              </a:ext>
            </a:extLst>
          </p:cNvPr>
          <p:cNvSpPr txBox="1"/>
          <p:nvPr/>
        </p:nvSpPr>
        <p:spPr>
          <a:xfrm>
            <a:off x="1919484" y="2222966"/>
            <a:ext cx="6172200" cy="6863417"/>
          </a:xfrm>
          <a:prstGeom prst="rect">
            <a:avLst/>
          </a:prstGeom>
          <a:noFill/>
        </p:spPr>
        <p:txBody>
          <a:bodyPr wrap="square" rtlCol="0">
            <a:spAutoFit/>
          </a:bodyPr>
          <a:lstStyle/>
          <a:p>
            <a:r>
              <a:rPr lang="nl-NL" sz="4000" b="1" dirty="0" err="1">
                <a:latin typeface="IBM Plex Sans" panose="020B0503050203000203" pitchFamily="34" charset="0"/>
              </a:rPr>
              <a:t>Equality</a:t>
            </a:r>
            <a:r>
              <a:rPr lang="nl-NL" sz="4000" dirty="0">
                <a:latin typeface="IBM Plex Sans" panose="020B0503050203000203" pitchFamily="34" charset="0"/>
              </a:rPr>
              <a:t> </a:t>
            </a:r>
          </a:p>
          <a:p>
            <a:r>
              <a:rPr lang="nl-NL" sz="4000" dirty="0">
                <a:latin typeface="IBM Plex Sans" panose="020B0503050203000203" pitchFamily="34" charset="0"/>
              </a:rPr>
              <a:t>1996 - 2001</a:t>
            </a:r>
          </a:p>
          <a:p>
            <a:r>
              <a:rPr lang="nl-NL" sz="4000" dirty="0">
                <a:latin typeface="IBM Plex Sans" panose="020B0503050203000203" pitchFamily="34" charset="0"/>
              </a:rPr>
              <a:t>IT </a:t>
            </a:r>
            <a:r>
              <a:rPr lang="nl-NL" sz="4000" dirty="0" err="1">
                <a:latin typeface="IBM Plex Sans" panose="020B0503050203000203" pitchFamily="34" charset="0"/>
              </a:rPr>
              <a:t>traineeships</a:t>
            </a:r>
            <a:endParaRPr lang="nl-NL" sz="4000" dirty="0">
              <a:latin typeface="IBM Plex Sans" panose="020B0503050203000203" pitchFamily="34" charset="0"/>
            </a:endParaRPr>
          </a:p>
          <a:p>
            <a:endParaRPr lang="nl-NL" sz="4000" dirty="0">
              <a:latin typeface="IBM Plex Sans" panose="020B0503050203000203" pitchFamily="34" charset="0"/>
            </a:endParaRPr>
          </a:p>
          <a:p>
            <a:r>
              <a:rPr lang="nl-NL" sz="4000" b="1" dirty="0">
                <a:latin typeface="IBM Plex Sans" panose="020B0503050203000203" pitchFamily="34" charset="0"/>
              </a:rPr>
              <a:t>24access</a:t>
            </a:r>
          </a:p>
          <a:p>
            <a:r>
              <a:rPr lang="nl-NL" sz="4000" dirty="0">
                <a:latin typeface="IBM Plex Sans" panose="020B0503050203000203" pitchFamily="34" charset="0"/>
              </a:rPr>
              <a:t>2002 - 2008</a:t>
            </a:r>
          </a:p>
          <a:p>
            <a:r>
              <a:rPr lang="nl-NL" sz="4000" dirty="0">
                <a:latin typeface="IBM Plex Sans" panose="020B0503050203000203" pitchFamily="34" charset="0"/>
              </a:rPr>
              <a:t>Mobile startup</a:t>
            </a:r>
          </a:p>
          <a:p>
            <a:endParaRPr lang="nl-NL" sz="4000" dirty="0">
              <a:latin typeface="IBM Plex Sans" panose="020B0503050203000203" pitchFamily="34" charset="0"/>
            </a:endParaRPr>
          </a:p>
          <a:p>
            <a:r>
              <a:rPr lang="nl-NL" sz="4000" b="1" dirty="0" err="1">
                <a:latin typeface="IBM Plex Sans" panose="020B0503050203000203" pitchFamily="34" charset="0"/>
              </a:rPr>
              <a:t>Young_Coders</a:t>
            </a:r>
            <a:r>
              <a:rPr lang="nl-NL" sz="4000" b="1" dirty="0">
                <a:latin typeface="IBM Plex Sans" panose="020B0503050203000203" pitchFamily="34" charset="0"/>
              </a:rPr>
              <a:t> </a:t>
            </a:r>
          </a:p>
          <a:p>
            <a:r>
              <a:rPr lang="nl-NL" sz="4000" dirty="0">
                <a:latin typeface="IBM Plex Sans" panose="020B0503050203000203" pitchFamily="34" charset="0"/>
              </a:rPr>
              <a:t>2018 -</a:t>
            </a:r>
          </a:p>
          <a:p>
            <a:r>
              <a:rPr lang="nl-NL" sz="4000" dirty="0" err="1">
                <a:latin typeface="IBM Plex Sans" panose="020B0503050203000203" pitchFamily="34" charset="0"/>
              </a:rPr>
              <a:t>Challengerships</a:t>
            </a:r>
            <a:endParaRPr lang="nl-NL" sz="4000" dirty="0">
              <a:latin typeface="IBM Plex Sans" panose="020B0503050203000203" pitchFamily="34" charset="0"/>
            </a:endParaRPr>
          </a:p>
        </p:txBody>
      </p:sp>
    </p:spTree>
    <p:extLst>
      <p:ext uri="{BB962C8B-B14F-4D97-AF65-F5344CB8AC3E}">
        <p14:creationId xmlns:p14="http://schemas.microsoft.com/office/powerpoint/2010/main" val="76464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937D54-F0F0-2A49-A896-410C0073CDF1}"/>
              </a:ext>
            </a:extLst>
          </p:cNvPr>
          <p:cNvSpPr>
            <a:spLocks noGrp="1"/>
          </p:cNvSpPr>
          <p:nvPr>
            <p:ph type="title"/>
          </p:nvPr>
        </p:nvSpPr>
        <p:spPr>
          <a:xfrm>
            <a:off x="1746250" y="549275"/>
            <a:ext cx="7620000" cy="2031325"/>
          </a:xfrm>
        </p:spPr>
        <p:txBody>
          <a:bodyPr/>
          <a:lstStyle/>
          <a:p>
            <a:r>
              <a:rPr lang="nl-NL" dirty="0"/>
              <a:t>DESIGN</a:t>
            </a:r>
            <a:r>
              <a:rPr lang="en-NL">
                <a:solidFill>
                  <a:schemeClr val="bg2"/>
                </a:solidFill>
              </a:rPr>
              <a:t>_</a:t>
            </a:r>
            <a:br>
              <a:rPr lang="nl-NL" dirty="0">
                <a:solidFill>
                  <a:schemeClr val="bg2"/>
                </a:solidFill>
              </a:rPr>
            </a:br>
            <a:r>
              <a:rPr lang="nl-NL" dirty="0"/>
              <a:t>THINKING</a:t>
            </a:r>
            <a:endParaRPr lang="en-NL" dirty="0"/>
          </a:p>
        </p:txBody>
      </p:sp>
      <p:pic>
        <p:nvPicPr>
          <p:cNvPr id="7" name="Tijdelijke aanduiding voor afbeelding 5" descr="Afbeelding met persoon, mensen, groep&#10;&#10;Automatisch gegenereerde beschrijving">
            <a:extLst>
              <a:ext uri="{FF2B5EF4-FFF2-40B4-BE49-F238E27FC236}">
                <a16:creationId xmlns:a16="http://schemas.microsoft.com/office/drawing/2014/main" id="{A85276E7-C898-9747-936C-22CB861A745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5755" r="5755"/>
          <a:stretch>
            <a:fillRect/>
          </a:stretch>
        </p:blipFill>
        <p:spPr/>
      </p:pic>
      <p:sp>
        <p:nvSpPr>
          <p:cNvPr id="9" name="Tekstvak 8">
            <a:extLst>
              <a:ext uri="{FF2B5EF4-FFF2-40B4-BE49-F238E27FC236}">
                <a16:creationId xmlns:a16="http://schemas.microsoft.com/office/drawing/2014/main" id="{CF910C14-A626-4448-92B7-137201BF1400}"/>
              </a:ext>
            </a:extLst>
          </p:cNvPr>
          <p:cNvSpPr txBox="1"/>
          <p:nvPr/>
        </p:nvSpPr>
        <p:spPr>
          <a:xfrm>
            <a:off x="1517650" y="2838519"/>
            <a:ext cx="7239000" cy="6463308"/>
          </a:xfrm>
          <a:prstGeom prst="rect">
            <a:avLst/>
          </a:prstGeom>
          <a:noFill/>
        </p:spPr>
        <p:txBody>
          <a:bodyPr wrap="square" rtlCol="0">
            <a:spAutoFit/>
          </a:bodyPr>
          <a:lstStyle/>
          <a:p>
            <a:r>
              <a:rPr lang="nl-NL" dirty="0">
                <a:latin typeface="IBM Plex Sans" panose="020B0503050203000203" pitchFamily="34" charset="0"/>
              </a:rPr>
              <a:t>Design Thinking is een methode om het probleem te onderzoeken, mogelijke oplossingen te bedenken én deze te testen. </a:t>
            </a:r>
          </a:p>
          <a:p>
            <a:endParaRPr lang="nl-NL" dirty="0">
              <a:latin typeface="IBM Plex Sans" panose="020B0503050203000203" pitchFamily="34" charset="0"/>
            </a:endParaRPr>
          </a:p>
          <a:p>
            <a:r>
              <a:rPr lang="nl-NL" b="1" dirty="0">
                <a:latin typeface="IBM Plex Sans" panose="020B0503050203000203" pitchFamily="34" charset="0"/>
              </a:rPr>
              <a:t>01.  Verken het probleem</a:t>
            </a:r>
            <a:r>
              <a:rPr lang="nl-NL" dirty="0">
                <a:latin typeface="IBM Plex Sans" panose="020B0503050203000203" pitchFamily="34" charset="0"/>
              </a:rPr>
              <a:t>: Pluis het probleem helemaal uit. Hoe is het ontstaan, waar treedt het op, wat maakt het lastig op te lossen, wat is er al geprobeerd om op te lossen?</a:t>
            </a:r>
          </a:p>
          <a:p>
            <a:endParaRPr lang="nl-NL" dirty="0">
              <a:latin typeface="IBM Plex Sans" panose="020B0503050203000203" pitchFamily="34" charset="0"/>
            </a:endParaRPr>
          </a:p>
          <a:p>
            <a:r>
              <a:rPr lang="nl-NL" b="1" dirty="0">
                <a:latin typeface="IBM Plex Sans" panose="020B0503050203000203" pitchFamily="34" charset="0"/>
              </a:rPr>
              <a:t>02.  Onderzoek de eindgebruiker</a:t>
            </a:r>
            <a:r>
              <a:rPr lang="nl-NL" dirty="0">
                <a:latin typeface="IBM Plex Sans" panose="020B0503050203000203" pitchFamily="34" charset="0"/>
              </a:rPr>
              <a:t>: Wat moet er uiteindelijk voor de eindgebruiker veranderen? De </a:t>
            </a:r>
            <a:r>
              <a:rPr lang="nl-NL" dirty="0" err="1">
                <a:latin typeface="IBM Plex Sans" panose="020B0503050203000203" pitchFamily="34" charset="0"/>
              </a:rPr>
              <a:t>pains</a:t>
            </a:r>
            <a:r>
              <a:rPr lang="nl-NL" dirty="0">
                <a:latin typeface="IBM Plex Sans" panose="020B0503050203000203" pitchFamily="34" charset="0"/>
              </a:rPr>
              <a:t> en </a:t>
            </a:r>
            <a:r>
              <a:rPr lang="nl-NL" dirty="0" err="1">
                <a:latin typeface="IBM Plex Sans" panose="020B0503050203000203" pitchFamily="34" charset="0"/>
              </a:rPr>
              <a:t>gains</a:t>
            </a:r>
            <a:r>
              <a:rPr lang="nl-NL" dirty="0">
                <a:latin typeface="IBM Plex Sans" panose="020B0503050203000203" pitchFamily="34" charset="0"/>
              </a:rPr>
              <a:t> voor worden in kaart gebracht, door middel van interviews, focusgroepen en observaties. Kruip helemaal in de huid van de doelgroep, voordat er mogelijke oplossingen worden bedacht.</a:t>
            </a:r>
          </a:p>
          <a:p>
            <a:endParaRPr lang="nl-NL" dirty="0">
              <a:latin typeface="IBM Plex Sans" panose="020B0503050203000203" pitchFamily="34" charset="0"/>
            </a:endParaRPr>
          </a:p>
          <a:p>
            <a:r>
              <a:rPr lang="nl-NL" b="1" dirty="0">
                <a:latin typeface="IBM Plex Sans" panose="020B0503050203000203" pitchFamily="34" charset="0"/>
              </a:rPr>
              <a:t>03.  </a:t>
            </a:r>
            <a:r>
              <a:rPr lang="nl-NL" b="1" dirty="0" err="1">
                <a:latin typeface="IBM Plex Sans" panose="020B0503050203000203" pitchFamily="34" charset="0"/>
              </a:rPr>
              <a:t>Ideation</a:t>
            </a:r>
            <a:r>
              <a:rPr lang="nl-NL" dirty="0">
                <a:latin typeface="IBM Plex Sans" panose="020B0503050203000203" pitchFamily="34" charset="0"/>
              </a:rPr>
              <a:t>: Mogelijke oplossingen gaan bedenken. Bijvoorbeeld in een brainstorm, waarin je ideeën bedenkt vanuit het perspectief van de eindgebruiker. </a:t>
            </a:r>
          </a:p>
          <a:p>
            <a:endParaRPr lang="nl-NL" dirty="0">
              <a:latin typeface="IBM Plex Sans" panose="020B0503050203000203" pitchFamily="34" charset="0"/>
            </a:endParaRPr>
          </a:p>
          <a:p>
            <a:r>
              <a:rPr lang="nl-NL" b="1" dirty="0">
                <a:latin typeface="IBM Plex Sans" panose="020B0503050203000203" pitchFamily="34" charset="0"/>
              </a:rPr>
              <a:t>04. Prototype: </a:t>
            </a:r>
            <a:r>
              <a:rPr lang="nl-NL" dirty="0">
                <a:latin typeface="IBM Plex Sans" panose="020B0503050203000203" pitchFamily="34" charset="0"/>
              </a:rPr>
              <a:t>Met behulp van de de Marvel app gaan we een prototype maken. Een paar simpele ‘clickable’ schermen.</a:t>
            </a:r>
          </a:p>
          <a:p>
            <a:endParaRPr lang="nl-NL" b="1" dirty="0">
              <a:latin typeface="IBM Plex Sans" panose="020B0503050203000203" pitchFamily="34" charset="0"/>
            </a:endParaRPr>
          </a:p>
          <a:p>
            <a:r>
              <a:rPr lang="nl-NL" b="1" dirty="0">
                <a:latin typeface="IBM Plex Sans" panose="020B0503050203000203" pitchFamily="34" charset="0"/>
              </a:rPr>
              <a:t>05. Testen:</a:t>
            </a:r>
            <a:r>
              <a:rPr lang="nl-NL" dirty="0">
                <a:latin typeface="IBM Plex Sans" panose="020B0503050203000203" pitchFamily="34" charset="0"/>
              </a:rPr>
              <a:t> Vervolgens gaan we het prototype testen bij de gebruikers. Verzamelde feedback wordt verwerkt in een nieuwe versie</a:t>
            </a:r>
            <a:endParaRPr lang="nl-NL" b="1" dirty="0">
              <a:latin typeface="IBM Plex Sans" panose="020B0503050203000203" pitchFamily="34" charset="0"/>
            </a:endParaRPr>
          </a:p>
        </p:txBody>
      </p:sp>
    </p:spTree>
    <p:extLst>
      <p:ext uri="{BB962C8B-B14F-4D97-AF65-F5344CB8AC3E}">
        <p14:creationId xmlns:p14="http://schemas.microsoft.com/office/powerpoint/2010/main" val="914121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7FF8B9-5296-4248-8B08-68AB640D9C0E}"/>
              </a:ext>
            </a:extLst>
          </p:cNvPr>
          <p:cNvSpPr>
            <a:spLocks noGrp="1"/>
          </p:cNvSpPr>
          <p:nvPr>
            <p:ph type="title"/>
          </p:nvPr>
        </p:nvSpPr>
        <p:spPr>
          <a:xfrm>
            <a:off x="2203450" y="549275"/>
            <a:ext cx="11371066" cy="1033144"/>
          </a:xfrm>
        </p:spPr>
        <p:txBody>
          <a:bodyPr/>
          <a:lstStyle/>
          <a:p>
            <a:r>
              <a:rPr lang="nl-NL" dirty="0"/>
              <a:t>DESIGN</a:t>
            </a:r>
            <a:r>
              <a:rPr lang="nl-NL" dirty="0">
                <a:solidFill>
                  <a:schemeClr val="bg2"/>
                </a:solidFill>
              </a:rPr>
              <a:t>_</a:t>
            </a:r>
            <a:r>
              <a:rPr lang="nl-NL" dirty="0"/>
              <a:t>THINKING</a:t>
            </a:r>
            <a:r>
              <a:rPr lang="nl-NL" dirty="0">
                <a:solidFill>
                  <a:schemeClr val="bg2"/>
                </a:solidFill>
              </a:rPr>
              <a:t>_</a:t>
            </a:r>
            <a:r>
              <a:rPr lang="nl-NL" dirty="0"/>
              <a:t>PROCES</a:t>
            </a:r>
          </a:p>
        </p:txBody>
      </p:sp>
      <p:pic>
        <p:nvPicPr>
          <p:cNvPr id="4" name="Afbeelding 3">
            <a:extLst>
              <a:ext uri="{FF2B5EF4-FFF2-40B4-BE49-F238E27FC236}">
                <a16:creationId xmlns:a16="http://schemas.microsoft.com/office/drawing/2014/main" id="{30CCF898-CD9F-DB4A-B821-7C4A5B3E9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200" y="1146175"/>
            <a:ext cx="13084629" cy="9017000"/>
          </a:xfrm>
          <a:prstGeom prst="rect">
            <a:avLst/>
          </a:prstGeom>
        </p:spPr>
      </p:pic>
    </p:spTree>
    <p:extLst>
      <p:ext uri="{BB962C8B-B14F-4D97-AF65-F5344CB8AC3E}">
        <p14:creationId xmlns:p14="http://schemas.microsoft.com/office/powerpoint/2010/main" val="3952868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0C1EB-5F08-9644-ACA8-38C8DC8A9291}"/>
              </a:ext>
            </a:extLst>
          </p:cNvPr>
          <p:cNvSpPr>
            <a:spLocks noGrp="1"/>
          </p:cNvSpPr>
          <p:nvPr>
            <p:ph type="title"/>
          </p:nvPr>
        </p:nvSpPr>
        <p:spPr>
          <a:xfrm>
            <a:off x="2186184" y="700650"/>
            <a:ext cx="12285466" cy="1015663"/>
          </a:xfrm>
        </p:spPr>
        <p:txBody>
          <a:bodyPr/>
          <a:lstStyle/>
          <a:p>
            <a:r>
              <a:rPr lang="nl-NL" dirty="0"/>
              <a:t>DESIGN</a:t>
            </a:r>
            <a:r>
              <a:rPr lang="nl-NL" dirty="0">
                <a:solidFill>
                  <a:schemeClr val="tx2"/>
                </a:solidFill>
              </a:rPr>
              <a:t>_</a:t>
            </a:r>
            <a:r>
              <a:rPr lang="nl-NL" dirty="0"/>
              <a:t>THINKING</a:t>
            </a:r>
            <a:r>
              <a:rPr lang="nl-NL" dirty="0">
                <a:solidFill>
                  <a:schemeClr val="tx2"/>
                </a:solidFill>
              </a:rPr>
              <a:t>_</a:t>
            </a:r>
            <a:r>
              <a:rPr lang="nl-NL" dirty="0"/>
              <a:t>WORKSHOP</a:t>
            </a:r>
          </a:p>
        </p:txBody>
      </p:sp>
      <p:pic>
        <p:nvPicPr>
          <p:cNvPr id="2050" name="Picture 2" descr="Galaxy A10 Smartphone | Mobiele telefoons | Samsung NL">
            <a:extLst>
              <a:ext uri="{FF2B5EF4-FFF2-40B4-BE49-F238E27FC236}">
                <a16:creationId xmlns:a16="http://schemas.microsoft.com/office/drawing/2014/main" id="{26E9036F-3A87-EA45-9572-26DCCA0DA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130675"/>
            <a:ext cx="35242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nderwijs en zo voort ........: 2241. Post-its : 10 Manieren om ze te  gebruiken met rekenen">
            <a:extLst>
              <a:ext uri="{FF2B5EF4-FFF2-40B4-BE49-F238E27FC236}">
                <a16:creationId xmlns:a16="http://schemas.microsoft.com/office/drawing/2014/main" id="{23867CC8-18A3-2246-A7A5-751706178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8464" y="4054060"/>
            <a:ext cx="2812369"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10 dikke viltstiften">
            <a:extLst>
              <a:ext uri="{FF2B5EF4-FFF2-40B4-BE49-F238E27FC236}">
                <a16:creationId xmlns:a16="http://schemas.microsoft.com/office/drawing/2014/main" id="{525FA426-6F00-7249-AABD-A998EAB92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2498" y="4262842"/>
            <a:ext cx="4927599" cy="2434234"/>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a:extLst>
              <a:ext uri="{FF2B5EF4-FFF2-40B4-BE49-F238E27FC236}">
                <a16:creationId xmlns:a16="http://schemas.microsoft.com/office/drawing/2014/main" id="{784E692F-42E4-5C4E-B3A9-757642D279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450" y="4383674"/>
            <a:ext cx="6051550" cy="2313402"/>
          </a:xfrm>
          <a:prstGeom prst="rect">
            <a:avLst/>
          </a:prstGeom>
        </p:spPr>
      </p:pic>
      <p:sp>
        <p:nvSpPr>
          <p:cNvPr id="3" name="Tekstvak 2">
            <a:extLst>
              <a:ext uri="{FF2B5EF4-FFF2-40B4-BE49-F238E27FC236}">
                <a16:creationId xmlns:a16="http://schemas.microsoft.com/office/drawing/2014/main" id="{FF6D029C-8AED-F64C-B552-413A7A5E07D7}"/>
              </a:ext>
            </a:extLst>
          </p:cNvPr>
          <p:cNvSpPr txBox="1"/>
          <p:nvPr/>
        </p:nvSpPr>
        <p:spPr>
          <a:xfrm>
            <a:off x="5327650" y="2682875"/>
            <a:ext cx="6934200" cy="523220"/>
          </a:xfrm>
          <a:prstGeom prst="rect">
            <a:avLst/>
          </a:prstGeom>
          <a:noFill/>
        </p:spPr>
        <p:txBody>
          <a:bodyPr wrap="square" rtlCol="0">
            <a:spAutoFit/>
          </a:bodyPr>
          <a:lstStyle/>
          <a:p>
            <a:pPr algn="ctr"/>
            <a:r>
              <a:rPr lang="nl-NL" sz="2800" b="1" dirty="0">
                <a:solidFill>
                  <a:schemeClr val="tx2"/>
                </a:solidFill>
                <a:latin typeface="IBM Plex Sans" panose="020B0503050203000203" pitchFamily="34" charset="0"/>
              </a:rPr>
              <a:t>Checken of we alles hebben?</a:t>
            </a:r>
          </a:p>
        </p:txBody>
      </p:sp>
    </p:spTree>
    <p:extLst>
      <p:ext uri="{BB962C8B-B14F-4D97-AF65-F5344CB8AC3E}">
        <p14:creationId xmlns:p14="http://schemas.microsoft.com/office/powerpoint/2010/main" val="3055832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3B2AE4-0E2A-984E-8A5E-BA7E6E318A5A}"/>
              </a:ext>
            </a:extLst>
          </p:cNvPr>
          <p:cNvSpPr>
            <a:spLocks noGrp="1"/>
          </p:cNvSpPr>
          <p:nvPr>
            <p:ph type="title"/>
          </p:nvPr>
        </p:nvSpPr>
        <p:spPr>
          <a:xfrm>
            <a:off x="2186184" y="700650"/>
            <a:ext cx="5884665" cy="1033144"/>
          </a:xfrm>
        </p:spPr>
        <p:txBody>
          <a:bodyPr wrap="square">
            <a:normAutofit/>
          </a:bodyPr>
          <a:lstStyle/>
          <a:p>
            <a:r>
              <a:rPr lang="nl-NL" dirty="0"/>
              <a:t>DE</a:t>
            </a:r>
            <a:r>
              <a:rPr lang="nl-NL" dirty="0">
                <a:solidFill>
                  <a:schemeClr val="tx2"/>
                </a:solidFill>
              </a:rPr>
              <a:t>_</a:t>
            </a:r>
            <a:r>
              <a:rPr lang="nl-NL" dirty="0"/>
              <a:t>CASE</a:t>
            </a:r>
          </a:p>
        </p:txBody>
      </p:sp>
      <p:pic>
        <p:nvPicPr>
          <p:cNvPr id="8" name="Tijdelijke aanduiding voor afbeelding 7" descr="Afbeelding met kaart&#10;&#10;Automatisch gegenereerde beschrijving">
            <a:extLst>
              <a:ext uri="{FF2B5EF4-FFF2-40B4-BE49-F238E27FC236}">
                <a16:creationId xmlns:a16="http://schemas.microsoft.com/office/drawing/2014/main" id="{DFA72C1F-F44B-AD4F-9458-07602A36A7E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958" r="10623" b="1"/>
          <a:stretch/>
        </p:blipFill>
        <p:spPr>
          <a:xfrm>
            <a:off x="8985250" y="1110275"/>
            <a:ext cx="9906000" cy="8964000"/>
          </a:xfrm>
          <a:noFill/>
        </p:spPr>
      </p:pic>
      <p:sp>
        <p:nvSpPr>
          <p:cNvPr id="4" name="Tijdelijke aanduiding voor inhoud 3">
            <a:extLst>
              <a:ext uri="{FF2B5EF4-FFF2-40B4-BE49-F238E27FC236}">
                <a16:creationId xmlns:a16="http://schemas.microsoft.com/office/drawing/2014/main" id="{8A93B991-ED5B-A24E-84F0-4F34054046BD}"/>
              </a:ext>
            </a:extLst>
          </p:cNvPr>
          <p:cNvSpPr>
            <a:spLocks noGrp="1"/>
          </p:cNvSpPr>
          <p:nvPr>
            <p:ph sz="half" idx="10"/>
          </p:nvPr>
        </p:nvSpPr>
        <p:spPr>
          <a:xfrm>
            <a:off x="1822450" y="1997075"/>
            <a:ext cx="6629400" cy="7620000"/>
          </a:xfrm>
        </p:spPr>
        <p:txBody>
          <a:bodyPr wrap="square">
            <a:noAutofit/>
          </a:bodyPr>
          <a:lstStyle/>
          <a:p>
            <a:pPr>
              <a:lnSpc>
                <a:spcPct val="90000"/>
              </a:lnSpc>
              <a:spcAft>
                <a:spcPts val="600"/>
              </a:spcAft>
            </a:pPr>
            <a:r>
              <a:rPr lang="nl-NL" sz="2400" dirty="0"/>
              <a:t>Nu in de hele wereld sociale afstand wordt gehouden, missen velen van ons het simpele gebaar van een handdruk of het gevoel van een vriendschappelijke knuffel. Een van de gevolgen is dat we waarschijnlijk te maken krijgen met een nieuwe golf technologische apparaten die ons helpen omgaan met de fysieke afstand tot elkaar. Zo zijn er bijv. ‘Hug shirts’ en ‘Hug </a:t>
            </a:r>
            <a:r>
              <a:rPr lang="nl-NL" sz="2400" dirty="0" err="1"/>
              <a:t>Bears</a:t>
            </a:r>
            <a:r>
              <a:rPr lang="nl-NL" sz="2400" dirty="0"/>
              <a:t>’ in ontwikkeling. In Japan is een robot zeehondje op de markt voor demente ouderen. Als deze door iemand wordt geaaid begint het zeehondje te spinnen en met z’n hoofdje te draaien. </a:t>
            </a:r>
          </a:p>
          <a:p>
            <a:pPr>
              <a:lnSpc>
                <a:spcPct val="90000"/>
              </a:lnSpc>
              <a:spcAft>
                <a:spcPts val="600"/>
              </a:spcAft>
            </a:pPr>
            <a:endParaRPr lang="nl-NL" sz="2400" dirty="0"/>
          </a:p>
          <a:p>
            <a:pPr>
              <a:lnSpc>
                <a:spcPct val="90000"/>
              </a:lnSpc>
              <a:spcAft>
                <a:spcPts val="600"/>
              </a:spcAft>
            </a:pPr>
            <a:r>
              <a:rPr lang="nl-NL" sz="2400" dirty="0"/>
              <a:t>In al deze voorbeelden worden nieuwe producten ontwikkeld en op de markt gebracht. Wat nu als we iets konden verzinnen, waarbij we een functionaliteit kunnen toevoegen aan een bestaande device zoals een mobiele telefoon of tablet. Zo is het idee ontstaan van </a:t>
            </a:r>
            <a:r>
              <a:rPr lang="nl-NL" sz="2400" dirty="0" err="1"/>
              <a:t>Let’s</a:t>
            </a:r>
            <a:r>
              <a:rPr lang="nl-NL" sz="2400" dirty="0"/>
              <a:t> Touch, een app waarmee gebruikers elkaar via hun scherm kunnen aanraken en een virtuele interactie met elkaar kunnen hebben. </a:t>
            </a:r>
          </a:p>
          <a:p>
            <a:pPr>
              <a:lnSpc>
                <a:spcPct val="90000"/>
              </a:lnSpc>
              <a:spcAft>
                <a:spcPts val="600"/>
              </a:spcAft>
            </a:pPr>
            <a:endParaRPr lang="nl-NL" sz="2000" dirty="0"/>
          </a:p>
          <a:p>
            <a:pPr>
              <a:lnSpc>
                <a:spcPct val="90000"/>
              </a:lnSpc>
              <a:spcAft>
                <a:spcPts val="600"/>
              </a:spcAft>
            </a:pPr>
            <a:endParaRPr lang="nl-NL" sz="2000" dirty="0"/>
          </a:p>
        </p:txBody>
      </p:sp>
    </p:spTree>
    <p:extLst>
      <p:ext uri="{BB962C8B-B14F-4D97-AF65-F5344CB8AC3E}">
        <p14:creationId xmlns:p14="http://schemas.microsoft.com/office/powerpoint/2010/main" val="319488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7132B-D579-704B-9A08-F2D88FCEAA3E}"/>
              </a:ext>
            </a:extLst>
          </p:cNvPr>
          <p:cNvSpPr>
            <a:spLocks noGrp="1"/>
          </p:cNvSpPr>
          <p:nvPr>
            <p:ph type="title"/>
          </p:nvPr>
        </p:nvSpPr>
        <p:spPr/>
        <p:txBody>
          <a:bodyPr/>
          <a:lstStyle/>
          <a:p>
            <a:r>
              <a:rPr lang="nl-NL" dirty="0"/>
              <a:t>AGENDA</a:t>
            </a:r>
            <a:endParaRPr lang="en-NL" dirty="0"/>
          </a:p>
        </p:txBody>
      </p:sp>
      <p:sp>
        <p:nvSpPr>
          <p:cNvPr id="10" name="Tekstvak 9">
            <a:extLst>
              <a:ext uri="{FF2B5EF4-FFF2-40B4-BE49-F238E27FC236}">
                <a16:creationId xmlns:a16="http://schemas.microsoft.com/office/drawing/2014/main" id="{622AA7A2-ACC0-2F4B-A780-A28435EE5B7B}"/>
              </a:ext>
            </a:extLst>
          </p:cNvPr>
          <p:cNvSpPr txBox="1"/>
          <p:nvPr/>
        </p:nvSpPr>
        <p:spPr>
          <a:xfrm>
            <a:off x="1517650" y="2301875"/>
            <a:ext cx="12192000" cy="10341293"/>
          </a:xfrm>
          <a:prstGeom prst="rect">
            <a:avLst/>
          </a:prstGeom>
          <a:noFill/>
        </p:spPr>
        <p:txBody>
          <a:bodyPr wrap="square" rtlCol="0">
            <a:spAutoFit/>
          </a:bodyPr>
          <a:lstStyle/>
          <a:p>
            <a:pPr marL="571500" indent="-571500">
              <a:buFont typeface="Arial" panose="020B0604020202020204" pitchFamily="34" charset="0"/>
              <a:buChar char="•"/>
            </a:pPr>
            <a:r>
              <a:rPr lang="nl-NL" sz="3600" b="1" dirty="0">
                <a:latin typeface="IBM Plex Mono" panose="020B0509050203000203" pitchFamily="49" charset="77"/>
              </a:rPr>
              <a:t>Introductie Arjan Dost</a:t>
            </a:r>
          </a:p>
          <a:p>
            <a:pPr marL="571500" indent="-571500">
              <a:buFont typeface="Arial" panose="020B0604020202020204" pitchFamily="34" charset="0"/>
              <a:buChar char="•"/>
            </a:pPr>
            <a:endParaRPr lang="nl-NL" sz="3600" b="1" dirty="0">
              <a:latin typeface="IBM Plex Mono" panose="020B0509050203000203" pitchFamily="49" charset="77"/>
            </a:endParaRPr>
          </a:p>
          <a:p>
            <a:pPr marL="571500" indent="-571500">
              <a:buFont typeface="Arial" panose="020B0604020202020204" pitchFamily="34" charset="0"/>
              <a:buChar char="•"/>
            </a:pPr>
            <a:r>
              <a:rPr lang="nl-NL" sz="3600" b="1" dirty="0">
                <a:latin typeface="IBM Plex Mono" panose="020B0509050203000203" pitchFamily="49" charset="77"/>
              </a:rPr>
              <a:t>Over Young </a:t>
            </a:r>
            <a:r>
              <a:rPr lang="nl-NL" sz="3600" b="1" dirty="0" err="1">
                <a:latin typeface="IBM Plex Mono" panose="020B0509050203000203" pitchFamily="49" charset="77"/>
              </a:rPr>
              <a:t>Coders</a:t>
            </a:r>
            <a:endParaRPr lang="nl-NL" sz="3600" b="1" dirty="0">
              <a:latin typeface="IBM Plex Mono" panose="020B0509050203000203" pitchFamily="49" charset="77"/>
            </a:endParaRPr>
          </a:p>
          <a:p>
            <a:pPr marL="571500" indent="-571500">
              <a:buFont typeface="Arial" panose="020B0604020202020204" pitchFamily="34" charset="0"/>
              <a:buChar char="•"/>
            </a:pPr>
            <a:endParaRPr lang="nl-NL" sz="3600" b="1" dirty="0">
              <a:latin typeface="IBM Plex Mono" panose="020B0509050203000203" pitchFamily="49" charset="77"/>
            </a:endParaRPr>
          </a:p>
          <a:p>
            <a:pPr marL="571500" indent="-571500">
              <a:buFont typeface="Arial" panose="020B0604020202020204" pitchFamily="34" charset="0"/>
              <a:buChar char="•"/>
            </a:pPr>
            <a:r>
              <a:rPr lang="nl-NL" sz="3600" b="1" dirty="0">
                <a:latin typeface="IBM Plex Mono" panose="020B0509050203000203" pitchFamily="49" charset="77"/>
              </a:rPr>
              <a:t>Wat is </a:t>
            </a:r>
            <a:r>
              <a:rPr lang="nl-NL" sz="3600" b="1" dirty="0" err="1">
                <a:latin typeface="IBM Plex Mono" panose="020B0509050203000203" pitchFamily="49" charset="77"/>
              </a:rPr>
              <a:t>Lean</a:t>
            </a:r>
            <a:r>
              <a:rPr lang="nl-NL" sz="3600" b="1" dirty="0">
                <a:latin typeface="IBM Plex Mono" panose="020B0509050203000203" pitchFamily="49" charset="77"/>
              </a:rPr>
              <a:t> Startup?</a:t>
            </a:r>
            <a:br>
              <a:rPr lang="nl-NL" sz="3600" b="1" dirty="0">
                <a:latin typeface="IBM Plex Mono" panose="020B0509050203000203" pitchFamily="49" charset="77"/>
              </a:rPr>
            </a:br>
            <a:endParaRPr lang="nl-NL" sz="3600" b="1" dirty="0">
              <a:latin typeface="IBM Plex Mono" panose="020B0509050203000203" pitchFamily="49" charset="77"/>
            </a:endParaRPr>
          </a:p>
          <a:p>
            <a:pPr marL="571500" indent="-571500">
              <a:buFont typeface="Arial" panose="020B0604020202020204" pitchFamily="34" charset="0"/>
              <a:buChar char="•"/>
            </a:pPr>
            <a:r>
              <a:rPr lang="nl-NL" sz="3600" b="1" dirty="0">
                <a:latin typeface="IBM Plex Mono" panose="020B0509050203000203" pitchFamily="49" charset="77"/>
              </a:rPr>
              <a:t>Pauze (foto’s maken)</a:t>
            </a:r>
          </a:p>
          <a:p>
            <a:pPr marL="571500" indent="-571500">
              <a:buFont typeface="Arial" panose="020B0604020202020204" pitchFamily="34" charset="0"/>
              <a:buChar char="•"/>
            </a:pPr>
            <a:endParaRPr lang="nl-NL" sz="3600" b="1" dirty="0">
              <a:latin typeface="IBM Plex Mono" panose="020B0509050203000203" pitchFamily="49" charset="77"/>
            </a:endParaRPr>
          </a:p>
          <a:p>
            <a:pPr marL="571500" indent="-571500">
              <a:buFont typeface="Arial" panose="020B0604020202020204" pitchFamily="34" charset="0"/>
              <a:buChar char="•"/>
            </a:pPr>
            <a:r>
              <a:rPr lang="nl-NL" sz="3600" b="1" dirty="0">
                <a:latin typeface="IBM Plex Mono" panose="020B0509050203000203" pitchFamily="49" charset="77"/>
              </a:rPr>
              <a:t>Wat is Design Thinking?</a:t>
            </a:r>
            <a:br>
              <a:rPr lang="nl-NL" sz="3600" b="1" dirty="0">
                <a:latin typeface="IBM Plex Mono" panose="020B0509050203000203" pitchFamily="49" charset="77"/>
              </a:rPr>
            </a:br>
            <a:endParaRPr lang="nl-NL" sz="3600" b="1" dirty="0">
              <a:latin typeface="IBM Plex Mono" panose="020B0509050203000203" pitchFamily="49" charset="77"/>
            </a:endParaRPr>
          </a:p>
          <a:p>
            <a:pPr marL="571500" indent="-571500">
              <a:buFont typeface="Arial" panose="020B0604020202020204" pitchFamily="34" charset="0"/>
              <a:buChar char="•"/>
            </a:pPr>
            <a:r>
              <a:rPr lang="nl-NL" sz="3600" b="1" dirty="0">
                <a:latin typeface="IBM Plex Mono" panose="020B0509050203000203" pitchFamily="49" charset="77"/>
              </a:rPr>
              <a:t>Lunch</a:t>
            </a:r>
          </a:p>
          <a:p>
            <a:pPr marL="571500" indent="-571500">
              <a:buFont typeface="Arial" panose="020B0604020202020204" pitchFamily="34" charset="0"/>
              <a:buChar char="•"/>
            </a:pPr>
            <a:endParaRPr lang="nl-NL" sz="3600" b="1" dirty="0">
              <a:latin typeface="IBM Plex Mono" panose="020B0509050203000203" pitchFamily="49" charset="77"/>
            </a:endParaRPr>
          </a:p>
          <a:p>
            <a:pPr marL="571500" indent="-571500">
              <a:buFont typeface="Arial" panose="020B0604020202020204" pitchFamily="34" charset="0"/>
              <a:buChar char="•"/>
            </a:pPr>
            <a:r>
              <a:rPr lang="nl-NL" sz="3600" b="1" dirty="0">
                <a:latin typeface="IBM Plex Mono" panose="020B0509050203000203" pitchFamily="49" charset="77"/>
              </a:rPr>
              <a:t>Design Thinking Workshop – </a:t>
            </a:r>
            <a:r>
              <a:rPr lang="nl-NL" sz="3600" b="1" dirty="0" err="1">
                <a:latin typeface="IBM Plex Mono" panose="020B0509050203000203" pitchFamily="49" charset="77"/>
              </a:rPr>
              <a:t>Let’s</a:t>
            </a:r>
            <a:r>
              <a:rPr lang="nl-NL" sz="3600" b="1" dirty="0">
                <a:latin typeface="IBM Plex Mono" panose="020B0509050203000203" pitchFamily="49" charset="77"/>
              </a:rPr>
              <a:t> Touch!</a:t>
            </a:r>
            <a:br>
              <a:rPr lang="nl-NL" sz="3600" dirty="0">
                <a:latin typeface="IBM Plex Mono" panose="020B0509050203000203" pitchFamily="49" charset="77"/>
              </a:rPr>
            </a:br>
            <a:endParaRPr lang="nl-NL" sz="3600" dirty="0">
              <a:latin typeface="IBM Plex Mono" panose="020B0509050203000203" pitchFamily="49" charset="77"/>
            </a:endParaRPr>
          </a:p>
          <a:p>
            <a:endParaRPr lang="nl-NL" sz="3600" dirty="0">
              <a:latin typeface="IBM Plex Mono" panose="020B0509050203000203" pitchFamily="49" charset="77"/>
            </a:endParaRPr>
          </a:p>
          <a:p>
            <a:endParaRPr lang="nl-NL" sz="3600" dirty="0">
              <a:latin typeface="IBM Plex Mono" panose="020B0509050203000203" pitchFamily="49" charset="77"/>
            </a:endParaRPr>
          </a:p>
          <a:p>
            <a:endParaRPr lang="nl-NL" sz="3600" dirty="0">
              <a:latin typeface="IBM Plex Mono" panose="020B0509050203000203" pitchFamily="49" charset="77"/>
            </a:endParaRPr>
          </a:p>
          <a:p>
            <a:endParaRPr lang="nl-NL" dirty="0">
              <a:latin typeface="IBM Plex Mono" panose="020B0509050203000203" pitchFamily="49" charset="77"/>
            </a:endParaRPr>
          </a:p>
          <a:p>
            <a:endParaRPr lang="nl-NL" dirty="0">
              <a:latin typeface="IBM Plex Mono" panose="020B0509050203000203" pitchFamily="49" charset="77"/>
            </a:endParaRPr>
          </a:p>
          <a:p>
            <a:endParaRPr lang="nl-NL" dirty="0">
              <a:latin typeface="IBM Plex Mono" panose="020B0509050203000203" pitchFamily="49" charset="77"/>
            </a:endParaRPr>
          </a:p>
        </p:txBody>
      </p:sp>
    </p:spTree>
    <p:extLst>
      <p:ext uri="{BB962C8B-B14F-4D97-AF65-F5344CB8AC3E}">
        <p14:creationId xmlns:p14="http://schemas.microsoft.com/office/powerpoint/2010/main" val="2092999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3B2AE4-0E2A-984E-8A5E-BA7E6E318A5A}"/>
              </a:ext>
            </a:extLst>
          </p:cNvPr>
          <p:cNvSpPr>
            <a:spLocks noGrp="1"/>
          </p:cNvSpPr>
          <p:nvPr>
            <p:ph type="title"/>
          </p:nvPr>
        </p:nvSpPr>
        <p:spPr>
          <a:xfrm>
            <a:off x="2186184" y="700650"/>
            <a:ext cx="5808465" cy="1015663"/>
          </a:xfrm>
        </p:spPr>
        <p:txBody>
          <a:bodyPr wrap="square">
            <a:normAutofit fontScale="90000"/>
          </a:bodyPr>
          <a:lstStyle/>
          <a:p>
            <a:r>
              <a:rPr lang="nl-NL" sz="6100" dirty="0"/>
              <a:t>THE</a:t>
            </a:r>
            <a:r>
              <a:rPr lang="nl-NL" sz="6100" dirty="0">
                <a:solidFill>
                  <a:schemeClr val="bg2"/>
                </a:solidFill>
              </a:rPr>
              <a:t>_</a:t>
            </a:r>
            <a:r>
              <a:rPr lang="nl-NL" sz="6100" dirty="0"/>
              <a:t>CHALLENGE</a:t>
            </a:r>
          </a:p>
        </p:txBody>
      </p:sp>
      <p:sp>
        <p:nvSpPr>
          <p:cNvPr id="4" name="Tijdelijke aanduiding voor inhoud 3">
            <a:extLst>
              <a:ext uri="{FF2B5EF4-FFF2-40B4-BE49-F238E27FC236}">
                <a16:creationId xmlns:a16="http://schemas.microsoft.com/office/drawing/2014/main" id="{8A93B991-ED5B-A24E-84F0-4F34054046BD}"/>
              </a:ext>
            </a:extLst>
          </p:cNvPr>
          <p:cNvSpPr>
            <a:spLocks noGrp="1"/>
          </p:cNvSpPr>
          <p:nvPr>
            <p:ph sz="half" idx="10"/>
          </p:nvPr>
        </p:nvSpPr>
        <p:spPr>
          <a:xfrm>
            <a:off x="1746250" y="1716313"/>
            <a:ext cx="6934200" cy="7976962"/>
          </a:xfrm>
        </p:spPr>
        <p:txBody>
          <a:bodyPr wrap="square">
            <a:noAutofit/>
          </a:bodyPr>
          <a:lstStyle/>
          <a:p>
            <a:pPr>
              <a:lnSpc>
                <a:spcPct val="90000"/>
              </a:lnSpc>
              <a:spcAft>
                <a:spcPts val="600"/>
              </a:spcAft>
            </a:pPr>
            <a:r>
              <a:rPr lang="nl-NL" sz="2400" dirty="0"/>
              <a:t>Een demo versie van de De </a:t>
            </a:r>
            <a:r>
              <a:rPr lang="nl-NL" sz="2400" dirty="0" err="1"/>
              <a:t>Let’s</a:t>
            </a:r>
            <a:r>
              <a:rPr lang="nl-NL" sz="2400" dirty="0"/>
              <a:t> Touch app is ooit bedacht en  ontwikkeld door Rik Veldhuizen, een goede vriend van Arjan. Onderstaand een aantal video’s over de werking van deze app. </a:t>
            </a:r>
          </a:p>
          <a:p>
            <a:pPr>
              <a:lnSpc>
                <a:spcPct val="90000"/>
              </a:lnSpc>
              <a:spcAft>
                <a:spcPts val="600"/>
              </a:spcAft>
            </a:pPr>
            <a:endParaRPr lang="nl-NL" sz="2400" dirty="0"/>
          </a:p>
          <a:p>
            <a:pPr>
              <a:lnSpc>
                <a:spcPct val="90000"/>
              </a:lnSpc>
              <a:spcAft>
                <a:spcPts val="600"/>
              </a:spcAft>
            </a:pPr>
            <a:r>
              <a:rPr lang="nl-NL" sz="2400" dirty="0">
                <a:hlinkClick r:id="rId2"/>
              </a:rPr>
              <a:t>https://vimeo.com/98257433</a:t>
            </a:r>
            <a:endParaRPr lang="nl-NL" sz="2400" dirty="0"/>
          </a:p>
          <a:p>
            <a:pPr>
              <a:lnSpc>
                <a:spcPct val="90000"/>
              </a:lnSpc>
              <a:spcAft>
                <a:spcPts val="600"/>
              </a:spcAft>
            </a:pPr>
            <a:r>
              <a:rPr lang="nl-NL" sz="2400" dirty="0">
                <a:hlinkClick r:id="rId3"/>
              </a:rPr>
              <a:t>https://vimeo.com/106052034</a:t>
            </a:r>
            <a:endParaRPr lang="nl-NL" sz="2400" dirty="0"/>
          </a:p>
          <a:p>
            <a:pPr>
              <a:lnSpc>
                <a:spcPct val="90000"/>
              </a:lnSpc>
              <a:spcAft>
                <a:spcPts val="600"/>
              </a:spcAft>
            </a:pPr>
            <a:r>
              <a:rPr lang="nl-NL" sz="2400" dirty="0">
                <a:hlinkClick r:id="rId4"/>
              </a:rPr>
              <a:t>https://vimeo.com/106688790</a:t>
            </a:r>
            <a:endParaRPr lang="nl-NL" sz="2400" dirty="0"/>
          </a:p>
          <a:p>
            <a:pPr>
              <a:lnSpc>
                <a:spcPct val="90000"/>
              </a:lnSpc>
              <a:spcAft>
                <a:spcPts val="600"/>
              </a:spcAft>
            </a:pPr>
            <a:endParaRPr lang="nl-NL" sz="2400" dirty="0"/>
          </a:p>
          <a:p>
            <a:pPr>
              <a:lnSpc>
                <a:spcPct val="90000"/>
              </a:lnSpc>
              <a:spcAft>
                <a:spcPts val="600"/>
              </a:spcAft>
            </a:pPr>
            <a:r>
              <a:rPr lang="nl-NL" sz="2400" b="1" dirty="0"/>
              <a:t>Challenge: </a:t>
            </a:r>
            <a:r>
              <a:rPr lang="nl-NL" sz="2400" dirty="0"/>
              <a:t>bedenk een ontwikkel  een nieuwe mobiele app, waar de ‘aanraak’ functionaliteit in is verwerkt. Gebruik hiervoor de ‘</a:t>
            </a:r>
            <a:r>
              <a:rPr lang="nl-NL" sz="2400" dirty="0" err="1"/>
              <a:t>Lean</a:t>
            </a:r>
            <a:r>
              <a:rPr lang="nl-NL" sz="2400" dirty="0"/>
              <a:t> startup’ methode, waarbij we gaan starten met het ontwikkelen van een prototype volgens ‘Design Thinking’. De valkuil is hier dat je snel de neiging hebt om iets te ontwikkelen wat al is bedacht. Probeer buiten de gebaande paden te denken, buiten je comfort zone. Het </a:t>
            </a:r>
            <a:r>
              <a:rPr lang="nl-NL" sz="2400" dirty="0" err="1"/>
              <a:t>ideation</a:t>
            </a:r>
            <a:r>
              <a:rPr lang="nl-NL" sz="2400" dirty="0"/>
              <a:t> deel van Design Thinking is hier uitermate geschikt voor en gaan we vandaag een belangrijk deel van onze tijd aan besteden.</a:t>
            </a:r>
            <a:endParaRPr lang="nl-NL" sz="2400" b="1" dirty="0"/>
          </a:p>
        </p:txBody>
      </p:sp>
      <p:pic>
        <p:nvPicPr>
          <p:cNvPr id="32" name="Tijdelijke aanduiding voor afbeelding 31" descr="Afbeelding met tekst, groen&#10;&#10;Automatisch gegenereerde beschrijving">
            <a:extLst>
              <a:ext uri="{FF2B5EF4-FFF2-40B4-BE49-F238E27FC236}">
                <a16:creationId xmlns:a16="http://schemas.microsoft.com/office/drawing/2014/main" id="{D3639B05-0A61-B34F-BFC4-E55D7D672B6C}"/>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t="1942" b="1942"/>
          <a:stretch>
            <a:fillRect/>
          </a:stretch>
        </p:blipFill>
        <p:spPr>
          <a:xfrm>
            <a:off x="8985250" y="1110275"/>
            <a:ext cx="9982200" cy="8964000"/>
          </a:xfrm>
        </p:spPr>
      </p:pic>
    </p:spTree>
    <p:extLst>
      <p:ext uri="{BB962C8B-B14F-4D97-AF65-F5344CB8AC3E}">
        <p14:creationId xmlns:p14="http://schemas.microsoft.com/office/powerpoint/2010/main" val="3423895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3D5593-C189-BD4C-9B36-055927573BA3}"/>
              </a:ext>
            </a:extLst>
          </p:cNvPr>
          <p:cNvSpPr>
            <a:spLocks noGrp="1"/>
          </p:cNvSpPr>
          <p:nvPr>
            <p:ph type="title"/>
          </p:nvPr>
        </p:nvSpPr>
        <p:spPr/>
        <p:txBody>
          <a:bodyPr/>
          <a:lstStyle/>
          <a:p>
            <a:r>
              <a:rPr lang="nl-NL" dirty="0"/>
              <a:t>IDEATION</a:t>
            </a:r>
            <a:r>
              <a:rPr lang="nl-NL" dirty="0">
                <a:solidFill>
                  <a:schemeClr val="tx2"/>
                </a:solidFill>
              </a:rPr>
              <a:t>_</a:t>
            </a:r>
            <a:r>
              <a:rPr lang="nl-NL" dirty="0"/>
              <a:t>FASE</a:t>
            </a:r>
          </a:p>
        </p:txBody>
      </p:sp>
      <p:pic>
        <p:nvPicPr>
          <p:cNvPr id="4" name="Afbeelding 3">
            <a:extLst>
              <a:ext uri="{FF2B5EF4-FFF2-40B4-BE49-F238E27FC236}">
                <a16:creationId xmlns:a16="http://schemas.microsoft.com/office/drawing/2014/main" id="{5BABFF22-C34A-D24D-B723-61AEB06DA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050" y="1733794"/>
            <a:ext cx="14800066" cy="8268467"/>
          </a:xfrm>
          <a:prstGeom prst="rect">
            <a:avLst/>
          </a:prstGeom>
        </p:spPr>
      </p:pic>
      <p:sp>
        <p:nvSpPr>
          <p:cNvPr id="3" name="Wolkvormige toelichting 2">
            <a:extLst>
              <a:ext uri="{FF2B5EF4-FFF2-40B4-BE49-F238E27FC236}">
                <a16:creationId xmlns:a16="http://schemas.microsoft.com/office/drawing/2014/main" id="{34FFF069-DFA9-BE41-912F-9F3AB882C709}"/>
              </a:ext>
            </a:extLst>
          </p:cNvPr>
          <p:cNvSpPr/>
          <p:nvPr/>
        </p:nvSpPr>
        <p:spPr>
          <a:xfrm>
            <a:off x="15386050" y="342136"/>
            <a:ext cx="4718050" cy="4038600"/>
          </a:xfrm>
          <a:prstGeom prst="cloudCallout">
            <a:avLst>
              <a:gd name="adj1" fmla="val -45971"/>
              <a:gd name="adj2" fmla="val 4900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kstvak 4">
            <a:extLst>
              <a:ext uri="{FF2B5EF4-FFF2-40B4-BE49-F238E27FC236}">
                <a16:creationId xmlns:a16="http://schemas.microsoft.com/office/drawing/2014/main" id="{8371B053-1512-0E49-91A6-8D00E7550826}"/>
              </a:ext>
            </a:extLst>
          </p:cNvPr>
          <p:cNvSpPr txBox="1"/>
          <p:nvPr/>
        </p:nvSpPr>
        <p:spPr>
          <a:xfrm>
            <a:off x="16300450" y="930275"/>
            <a:ext cx="3581400" cy="2862322"/>
          </a:xfrm>
          <a:prstGeom prst="rect">
            <a:avLst/>
          </a:prstGeom>
          <a:noFill/>
        </p:spPr>
        <p:txBody>
          <a:bodyPr wrap="square" rtlCol="0">
            <a:spAutoFit/>
          </a:bodyPr>
          <a:lstStyle/>
          <a:p>
            <a:r>
              <a:rPr lang="nl-NL" sz="2000" dirty="0">
                <a:latin typeface="IBM Plex Sans" panose="020B0503050203000203" pitchFamily="34" charset="0"/>
              </a:rPr>
              <a:t>Is het een idee dat abonnees op dating platforms elkaar kunnen aanraken? Bijvoorbeeld samen </a:t>
            </a:r>
            <a:r>
              <a:rPr lang="nl-NL" sz="2000" dirty="0" err="1">
                <a:latin typeface="IBM Plex Sans" panose="020B0503050203000203" pitchFamily="34" charset="0"/>
              </a:rPr>
              <a:t>swipen</a:t>
            </a:r>
            <a:r>
              <a:rPr lang="nl-NL" sz="2000" dirty="0">
                <a:latin typeface="IBM Plex Sans" panose="020B0503050203000203" pitchFamily="34" charset="0"/>
              </a:rPr>
              <a:t>? Of: als je elkaar aanraakt is er een match? Vindt Oma het fijn om haar kleinkind aan te raken via het telefoon-</a:t>
            </a:r>
          </a:p>
          <a:p>
            <a:r>
              <a:rPr lang="nl-NL" sz="2000" dirty="0">
                <a:latin typeface="IBM Plex Sans" panose="020B0503050203000203" pitchFamily="34" charset="0"/>
              </a:rPr>
              <a:t>Scherm?</a:t>
            </a:r>
          </a:p>
        </p:txBody>
      </p:sp>
    </p:spTree>
    <p:extLst>
      <p:ext uri="{BB962C8B-B14F-4D97-AF65-F5344CB8AC3E}">
        <p14:creationId xmlns:p14="http://schemas.microsoft.com/office/powerpoint/2010/main" val="3226695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05EC874-7E43-40EF-A5DA-9A92911765CE}"/>
              </a:ext>
            </a:extLst>
          </p:cNvPr>
          <p:cNvSpPr>
            <a:spLocks noGrp="1"/>
          </p:cNvSpPr>
          <p:nvPr>
            <p:ph type="title"/>
          </p:nvPr>
        </p:nvSpPr>
        <p:spPr>
          <a:xfrm>
            <a:off x="2186184" y="634647"/>
            <a:ext cx="6265666" cy="2031325"/>
          </a:xfrm>
        </p:spPr>
        <p:txBody>
          <a:bodyPr/>
          <a:lstStyle/>
          <a:p>
            <a:r>
              <a:rPr lang="en-US" dirty="0"/>
              <a:t>IDEEËN</a:t>
            </a:r>
            <a:r>
              <a:rPr lang="en-US" dirty="0">
                <a:solidFill>
                  <a:schemeClr val="tx2"/>
                </a:solidFill>
              </a:rPr>
              <a:t>_</a:t>
            </a:r>
            <a:br>
              <a:rPr lang="en-US" dirty="0"/>
            </a:br>
            <a:r>
              <a:rPr lang="en-US" dirty="0"/>
              <a:t>STRUCTUREREN</a:t>
            </a:r>
          </a:p>
        </p:txBody>
      </p:sp>
      <p:pic>
        <p:nvPicPr>
          <p:cNvPr id="4" name="Afbeelding 3">
            <a:extLst>
              <a:ext uri="{FF2B5EF4-FFF2-40B4-BE49-F238E27FC236}">
                <a16:creationId xmlns:a16="http://schemas.microsoft.com/office/drawing/2014/main" id="{5D488908-39E9-AE48-90AD-D03F4843B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5250" y="1110275"/>
            <a:ext cx="9906000" cy="8964000"/>
          </a:xfrm>
          <a:prstGeom prst="rect">
            <a:avLst/>
          </a:prstGeom>
          <a:noFill/>
        </p:spPr>
      </p:pic>
      <p:sp>
        <p:nvSpPr>
          <p:cNvPr id="11" name="Content Placeholder 3">
            <a:extLst>
              <a:ext uri="{FF2B5EF4-FFF2-40B4-BE49-F238E27FC236}">
                <a16:creationId xmlns:a16="http://schemas.microsoft.com/office/drawing/2014/main" id="{5B1157AB-9C85-49E0-931F-3C551C3EEF9D}"/>
              </a:ext>
            </a:extLst>
          </p:cNvPr>
          <p:cNvSpPr>
            <a:spLocks noGrp="1"/>
          </p:cNvSpPr>
          <p:nvPr>
            <p:ph sz="half" idx="10"/>
          </p:nvPr>
        </p:nvSpPr>
        <p:spPr>
          <a:xfrm>
            <a:off x="2186184" y="2998643"/>
            <a:ext cx="6113266" cy="5109091"/>
          </a:xfrm>
        </p:spPr>
        <p:txBody>
          <a:bodyPr/>
          <a:lstStyle/>
          <a:p>
            <a:r>
              <a:rPr lang="en-US" sz="2800" b="1" dirty="0"/>
              <a:t>Brainwriting</a:t>
            </a:r>
          </a:p>
          <a:p>
            <a:endParaRPr lang="en-US" sz="2800" b="1" dirty="0"/>
          </a:p>
          <a:p>
            <a:pPr marL="342900" indent="-342900">
              <a:buFont typeface="Arial" panose="020B0604020202020204" pitchFamily="34" charset="0"/>
              <a:buChar char="•"/>
            </a:pPr>
            <a:r>
              <a:rPr lang="en-US" sz="2800" dirty="0"/>
              <a:t>Er is </a:t>
            </a:r>
            <a:r>
              <a:rPr lang="en-US" sz="2800" dirty="0" err="1"/>
              <a:t>één</a:t>
            </a:r>
            <a:r>
              <a:rPr lang="en-US" sz="2800" dirty="0"/>
              <a:t> </a:t>
            </a:r>
            <a:r>
              <a:rPr lang="en-US" sz="2800" dirty="0" err="1"/>
              <a:t>voorwaarde</a:t>
            </a:r>
            <a:r>
              <a:rPr lang="en-US" sz="2800" dirty="0"/>
              <a:t>: de ‘touch’ </a:t>
            </a:r>
            <a:r>
              <a:rPr lang="en-US" sz="2800" dirty="0" err="1"/>
              <a:t>functionaliteit</a:t>
            </a:r>
            <a:r>
              <a:rPr lang="en-US" sz="2800" dirty="0"/>
              <a:t> op de mobile</a:t>
            </a:r>
          </a:p>
          <a:p>
            <a:pPr marL="342900" indent="-342900">
              <a:buFont typeface="Arial" panose="020B0604020202020204" pitchFamily="34" charset="0"/>
              <a:buChar char="•"/>
            </a:pPr>
            <a:r>
              <a:rPr lang="en-US" sz="2800" dirty="0" err="1"/>
              <a:t>Kies</a:t>
            </a:r>
            <a:r>
              <a:rPr lang="en-US" sz="2800" dirty="0"/>
              <a:t> </a:t>
            </a:r>
            <a:r>
              <a:rPr lang="en-US" sz="2800" dirty="0" err="1"/>
              <a:t>één</a:t>
            </a:r>
            <a:r>
              <a:rPr lang="en-US" sz="2800" dirty="0"/>
              <a:t> type </a:t>
            </a:r>
            <a:r>
              <a:rPr lang="en-US" sz="2800" dirty="0" err="1"/>
              <a:t>gebruiker</a:t>
            </a:r>
            <a:r>
              <a:rPr lang="en-US" sz="2800" dirty="0"/>
              <a:t> om focus </a:t>
            </a:r>
            <a:r>
              <a:rPr lang="en-US" sz="2800" dirty="0" err="1"/>
              <a:t>te</a:t>
            </a:r>
            <a:r>
              <a:rPr lang="en-US" sz="2800" dirty="0"/>
              <a:t> </a:t>
            </a:r>
            <a:r>
              <a:rPr lang="en-US" sz="2800" dirty="0" err="1"/>
              <a:t>houden</a:t>
            </a:r>
            <a:endParaRPr lang="en-US" sz="2800" dirty="0"/>
          </a:p>
          <a:p>
            <a:pPr marL="342900" indent="-342900">
              <a:buFont typeface="Arial" panose="020B0604020202020204" pitchFamily="34" charset="0"/>
              <a:buChar char="•"/>
            </a:pPr>
            <a:r>
              <a:rPr lang="en-US" sz="2800" dirty="0" err="1"/>
              <a:t>Kwantiteit</a:t>
            </a:r>
            <a:r>
              <a:rPr lang="en-US" sz="2800" dirty="0"/>
              <a:t> is </a:t>
            </a:r>
            <a:r>
              <a:rPr lang="en-US" sz="2800" dirty="0" err="1"/>
              <a:t>kwaliteit</a:t>
            </a:r>
            <a:endParaRPr lang="en-US" sz="2800" dirty="0"/>
          </a:p>
          <a:p>
            <a:pPr marL="342900" indent="-342900">
              <a:buFont typeface="Arial" panose="020B0604020202020204" pitchFamily="34" charset="0"/>
              <a:buChar char="•"/>
            </a:pPr>
            <a:r>
              <a:rPr lang="en-US" sz="2800" dirty="0" err="1"/>
              <a:t>Geen</a:t>
            </a:r>
            <a:r>
              <a:rPr lang="en-US" sz="2800" dirty="0"/>
              <a:t> ja maar, maar ja </a:t>
            </a:r>
            <a:r>
              <a:rPr lang="en-US" sz="2800" dirty="0" err="1"/>
              <a:t>en</a:t>
            </a:r>
            <a:endParaRPr lang="en-US" sz="2800" dirty="0"/>
          </a:p>
          <a:p>
            <a:pPr marL="342900" indent="-342900">
              <a:buFont typeface="Arial" panose="020B0604020202020204" pitchFamily="34" charset="0"/>
              <a:buChar char="•"/>
            </a:pPr>
            <a:r>
              <a:rPr lang="en-US" sz="2800" dirty="0"/>
              <a:t>Bouw op </a:t>
            </a:r>
            <a:r>
              <a:rPr lang="en-US" sz="2800" dirty="0" err="1"/>
              <a:t>elkaars</a:t>
            </a:r>
            <a:r>
              <a:rPr lang="en-US" sz="2800" dirty="0"/>
              <a:t> </a:t>
            </a:r>
            <a:r>
              <a:rPr lang="en-US" sz="2800" dirty="0" err="1"/>
              <a:t>ideeën</a:t>
            </a:r>
            <a:endParaRPr lang="en-US" sz="2800" dirty="0"/>
          </a:p>
          <a:p>
            <a:pPr marL="342900" indent="-342900">
              <a:buFont typeface="Arial" panose="020B0604020202020204" pitchFamily="34" charset="0"/>
              <a:buChar char="•"/>
            </a:pPr>
            <a:r>
              <a:rPr lang="en-US" sz="2800" dirty="0" err="1"/>
              <a:t>Geef</a:t>
            </a:r>
            <a:r>
              <a:rPr lang="en-US" sz="2800" dirty="0"/>
              <a:t> elk idee </a:t>
            </a:r>
            <a:r>
              <a:rPr lang="en-US" sz="2800" dirty="0" err="1"/>
              <a:t>een</a:t>
            </a:r>
            <a:r>
              <a:rPr lang="en-US" sz="2800" dirty="0"/>
              <a:t> naam</a:t>
            </a:r>
          </a:p>
          <a:p>
            <a:pPr marL="342900" indent="-342900">
              <a:buFont typeface="Arial" panose="020B0604020202020204" pitchFamily="34" charset="0"/>
              <a:buChar char="•"/>
            </a:pPr>
            <a:r>
              <a:rPr lang="en-US" sz="2800" dirty="0"/>
              <a:t>Elk idee is </a:t>
            </a:r>
            <a:r>
              <a:rPr lang="en-US" sz="2800" dirty="0" err="1"/>
              <a:t>goed</a:t>
            </a:r>
            <a:endParaRPr lang="en-US" sz="28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18280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D1D613-6E31-49F9-8C5E-27FCC1861462}"/>
              </a:ext>
            </a:extLst>
          </p:cNvPr>
          <p:cNvSpPr>
            <a:spLocks noGrp="1"/>
          </p:cNvSpPr>
          <p:nvPr>
            <p:ph type="title"/>
          </p:nvPr>
        </p:nvSpPr>
        <p:spPr>
          <a:xfrm>
            <a:off x="2186184" y="700650"/>
            <a:ext cx="5884665" cy="1033144"/>
          </a:xfrm>
        </p:spPr>
        <p:txBody>
          <a:bodyPr/>
          <a:lstStyle/>
          <a:p>
            <a:r>
              <a:rPr lang="en-US" dirty="0"/>
              <a:t>ARJAN</a:t>
            </a:r>
            <a:r>
              <a:rPr lang="en-US" dirty="0">
                <a:solidFill>
                  <a:schemeClr val="tx2"/>
                </a:solidFill>
              </a:rPr>
              <a:t>_</a:t>
            </a:r>
            <a:r>
              <a:rPr lang="en-US" dirty="0"/>
              <a:t>DOST</a:t>
            </a:r>
          </a:p>
        </p:txBody>
      </p:sp>
      <p:pic>
        <p:nvPicPr>
          <p:cNvPr id="6" name="Tijdelijke aanduiding voor afbeelding 5" descr="Afbeelding met tekst, binnen, verschillend&#10;&#10;Automatisch gegenereerde beschrijving">
            <a:extLst>
              <a:ext uri="{FF2B5EF4-FFF2-40B4-BE49-F238E27FC236}">
                <a16:creationId xmlns:a16="http://schemas.microsoft.com/office/drawing/2014/main" id="{F293D7D6-1154-6741-AAF1-ADF8B60EBC7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941"/>
          <a:stretch/>
        </p:blipFill>
        <p:spPr>
          <a:xfrm>
            <a:off x="8985250" y="1110275"/>
            <a:ext cx="9906000" cy="8964000"/>
          </a:xfrm>
          <a:noFill/>
        </p:spPr>
      </p:pic>
      <p:sp>
        <p:nvSpPr>
          <p:cNvPr id="13" name="Content Placeholder 3">
            <a:extLst>
              <a:ext uri="{FF2B5EF4-FFF2-40B4-BE49-F238E27FC236}">
                <a16:creationId xmlns:a16="http://schemas.microsoft.com/office/drawing/2014/main" id="{4AD27FE8-4319-4630-981B-E77220B66F71}"/>
              </a:ext>
            </a:extLst>
          </p:cNvPr>
          <p:cNvSpPr>
            <a:spLocks noGrp="1"/>
          </p:cNvSpPr>
          <p:nvPr>
            <p:ph sz="half" idx="10"/>
          </p:nvPr>
        </p:nvSpPr>
        <p:spPr>
          <a:xfrm>
            <a:off x="1542799" y="2073275"/>
            <a:ext cx="7171434" cy="7386638"/>
          </a:xfrm>
        </p:spPr>
        <p:txBody>
          <a:bodyPr/>
          <a:lstStyle/>
          <a:p>
            <a:pPr marL="285750" indent="-285750">
              <a:buFont typeface="Arial" panose="020B0604020202020204" pitchFamily="34" charset="0"/>
              <a:buChar char="•"/>
            </a:pPr>
            <a:r>
              <a:rPr lang="en-US" sz="2000" dirty="0"/>
              <a:t>Born ‘62, </a:t>
            </a:r>
            <a:r>
              <a:rPr lang="en-US" sz="2000" dirty="0" err="1"/>
              <a:t>getrouwd</a:t>
            </a:r>
            <a:r>
              <a:rPr lang="en-US" sz="2000" dirty="0"/>
              <a:t> met Ingrid, </a:t>
            </a:r>
            <a:r>
              <a:rPr lang="en-US" sz="2000" dirty="0" err="1"/>
              <a:t>woont</a:t>
            </a:r>
            <a:r>
              <a:rPr lang="en-US" sz="2000" dirty="0"/>
              <a:t> in </a:t>
            </a:r>
            <a:r>
              <a:rPr lang="en-US" sz="2000" dirty="0" err="1"/>
              <a:t>Huizen</a:t>
            </a:r>
            <a:r>
              <a:rPr lang="en-US" sz="2000" dirty="0"/>
              <a:t>, </a:t>
            </a:r>
            <a:r>
              <a:rPr lang="en-US" sz="2000" dirty="0" err="1"/>
              <a:t>heb</a:t>
            </a:r>
            <a:r>
              <a:rPr lang="en-US" sz="2000" dirty="0"/>
              <a:t> 3 </a:t>
            </a:r>
            <a:r>
              <a:rPr lang="en-US" sz="2000" dirty="0" err="1"/>
              <a:t>zonen</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2 </a:t>
            </a:r>
            <a:r>
              <a:rPr lang="en-US" sz="2000" dirty="0" err="1"/>
              <a:t>jaar</a:t>
            </a:r>
            <a:r>
              <a:rPr lang="en-US" sz="2000" dirty="0"/>
              <a:t> HEAO </a:t>
            </a:r>
            <a:r>
              <a:rPr lang="en-US" sz="2000" dirty="0" err="1"/>
              <a:t>en</a:t>
            </a:r>
            <a:r>
              <a:rPr lang="en-US" sz="2000" dirty="0"/>
              <a:t> surf </a:t>
            </a:r>
            <a:r>
              <a:rPr lang="en-US" sz="2000" dirty="0" err="1"/>
              <a:t>instructeur</a:t>
            </a:r>
            <a:r>
              <a:rPr lang="en-US" sz="2000" dirty="0"/>
              <a:t> </a:t>
            </a:r>
            <a:r>
              <a:rPr lang="en-US" sz="2000" dirty="0" err="1"/>
              <a:t>als</a:t>
            </a:r>
            <a:r>
              <a:rPr lang="en-US" sz="2000" dirty="0"/>
              <a:t> </a:t>
            </a:r>
            <a:r>
              <a:rPr lang="en-US" sz="2000" dirty="0" err="1"/>
              <a:t>bijbaan</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err="1"/>
              <a:t>Eerste</a:t>
            </a:r>
            <a:r>
              <a:rPr lang="en-US" sz="2000" dirty="0"/>
              <a:t> FT </a:t>
            </a:r>
            <a:r>
              <a:rPr lang="en-US" sz="2000" dirty="0" err="1"/>
              <a:t>baan</a:t>
            </a:r>
            <a:r>
              <a:rPr lang="en-US" sz="2000" dirty="0"/>
              <a:t> 1985; showroom </a:t>
            </a:r>
            <a:r>
              <a:rPr lang="en-US" sz="2000" dirty="0" err="1"/>
              <a:t>verkoper</a:t>
            </a:r>
            <a:r>
              <a:rPr lang="en-US" sz="2000" dirty="0"/>
              <a:t> van </a:t>
            </a:r>
            <a:r>
              <a:rPr lang="en-US" sz="2000" dirty="0" err="1"/>
              <a:t>sanitair</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In 1986 start IT-</a:t>
            </a:r>
            <a:r>
              <a:rPr lang="en-US" sz="2000" dirty="0" err="1"/>
              <a:t>carrière</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a:t>
            </a:r>
            <a:r>
              <a:rPr lang="en-US" sz="2000" dirty="0" err="1"/>
              <a:t>Begonnen</a:t>
            </a:r>
            <a:r>
              <a:rPr lang="en-US" sz="2000" dirty="0"/>
              <a:t> </a:t>
            </a:r>
            <a:r>
              <a:rPr lang="en-US" sz="2000" dirty="0" err="1"/>
              <a:t>als</a:t>
            </a:r>
            <a:r>
              <a:rPr lang="en-US" sz="2000" dirty="0"/>
              <a:t> </a:t>
            </a:r>
            <a:r>
              <a:rPr lang="en-US" sz="2000" dirty="0" err="1"/>
              <a:t>verkoper</a:t>
            </a:r>
            <a:r>
              <a:rPr lang="en-US" sz="2000" dirty="0"/>
              <a:t> van </a:t>
            </a:r>
            <a:r>
              <a:rPr lang="en-US" sz="2000" dirty="0" err="1"/>
              <a:t>standaard</a:t>
            </a:r>
            <a:r>
              <a:rPr lang="en-US" sz="2000" dirty="0"/>
              <a:t> software op IBM PC’s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a:t>
            </a:r>
            <a:r>
              <a:rPr lang="en-US" sz="2000" dirty="0" err="1"/>
              <a:t>Commerciële</a:t>
            </a:r>
            <a:r>
              <a:rPr lang="en-US" sz="2000" dirty="0"/>
              <a:t> </a:t>
            </a:r>
            <a:r>
              <a:rPr lang="en-US" sz="2000" dirty="0" err="1"/>
              <a:t>ervaring</a:t>
            </a:r>
            <a:r>
              <a:rPr lang="en-US" sz="2000" dirty="0"/>
              <a:t> </a:t>
            </a:r>
            <a:r>
              <a:rPr lang="en-US" sz="2000" dirty="0" err="1"/>
              <a:t>opgedaan</a:t>
            </a:r>
            <a:r>
              <a:rPr lang="en-US" sz="2000" dirty="0"/>
              <a:t> </a:t>
            </a:r>
            <a:r>
              <a:rPr lang="en-US" sz="2000" dirty="0" err="1"/>
              <a:t>bij</a:t>
            </a:r>
            <a:r>
              <a:rPr lang="en-US" sz="2000" dirty="0"/>
              <a:t> </a:t>
            </a:r>
            <a:r>
              <a:rPr lang="en-US" sz="2000" dirty="0" err="1"/>
              <a:t>verschillende</a:t>
            </a:r>
            <a:r>
              <a:rPr lang="en-US" sz="2000" dirty="0"/>
              <a:t> </a:t>
            </a:r>
            <a:r>
              <a:rPr lang="en-US" sz="2000" dirty="0" err="1"/>
              <a:t>werkgevers</a:t>
            </a:r>
            <a:r>
              <a:rPr lang="en-US" sz="2000" dirty="0"/>
              <a:t> in de IT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1996 </a:t>
            </a:r>
            <a:r>
              <a:rPr lang="en-US" sz="2000" dirty="0" err="1"/>
              <a:t>eerste</a:t>
            </a:r>
            <a:r>
              <a:rPr lang="en-US" sz="2000" dirty="0"/>
              <a:t> </a:t>
            </a:r>
            <a:r>
              <a:rPr lang="en-US" sz="2000" dirty="0" err="1"/>
              <a:t>bedrijf</a:t>
            </a:r>
            <a:r>
              <a:rPr lang="en-US" sz="2000" dirty="0"/>
              <a:t> </a:t>
            </a:r>
            <a:r>
              <a:rPr lang="en-US" sz="2000" dirty="0" err="1"/>
              <a:t>opgericht</a:t>
            </a:r>
            <a:r>
              <a:rPr lang="en-US" sz="2000" dirty="0"/>
              <a:t> Equality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2002 </a:t>
            </a:r>
            <a:r>
              <a:rPr lang="en-US" sz="2000" dirty="0" err="1"/>
              <a:t>oprichting</a:t>
            </a:r>
            <a:r>
              <a:rPr lang="en-US" sz="2000" dirty="0"/>
              <a:t> </a:t>
            </a:r>
            <a:r>
              <a:rPr lang="en-US" sz="2000" dirty="0" err="1"/>
              <a:t>mobiele</a:t>
            </a:r>
            <a:r>
              <a:rPr lang="en-US" sz="2000" dirty="0"/>
              <a:t> startup 24access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2008 Interim manager (</a:t>
            </a:r>
            <a:r>
              <a:rPr lang="en-US" sz="2000" dirty="0" err="1"/>
              <a:t>o.a.</a:t>
            </a:r>
            <a:r>
              <a:rPr lang="en-US" sz="2000" dirty="0"/>
              <a:t> Inter Access, QNH </a:t>
            </a:r>
            <a:r>
              <a:rPr lang="en-US" sz="2000" dirty="0" err="1"/>
              <a:t>en</a:t>
            </a:r>
            <a:r>
              <a:rPr lang="en-US" sz="2000" dirty="0"/>
              <a:t> </a:t>
            </a:r>
            <a:r>
              <a:rPr lang="en-US" sz="2000" dirty="0" err="1"/>
              <a:t>Mobiquity</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2012 Mentor </a:t>
            </a:r>
            <a:r>
              <a:rPr lang="en-US" sz="2000" dirty="0" err="1"/>
              <a:t>bij</a:t>
            </a:r>
            <a:r>
              <a:rPr lang="en-US" sz="2000" dirty="0"/>
              <a:t> Startup Bootcamp</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2018 start Young Coders</a:t>
            </a:r>
          </a:p>
        </p:txBody>
      </p:sp>
    </p:spTree>
    <p:extLst>
      <p:ext uri="{BB962C8B-B14F-4D97-AF65-F5344CB8AC3E}">
        <p14:creationId xmlns:p14="http://schemas.microsoft.com/office/powerpoint/2010/main" val="877016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CAB10A-E0DF-1E4C-B0C7-919ADE507A4A}"/>
              </a:ext>
            </a:extLst>
          </p:cNvPr>
          <p:cNvSpPr>
            <a:spLocks noGrp="1"/>
          </p:cNvSpPr>
          <p:nvPr>
            <p:ph type="title"/>
          </p:nvPr>
        </p:nvSpPr>
        <p:spPr>
          <a:xfrm>
            <a:off x="1898650" y="700650"/>
            <a:ext cx="6781800" cy="2031325"/>
          </a:xfrm>
        </p:spPr>
        <p:txBody>
          <a:bodyPr/>
          <a:lstStyle/>
          <a:p>
            <a:r>
              <a:rPr lang="nl-NL" dirty="0"/>
              <a:t>WAAROM</a:t>
            </a:r>
            <a:r>
              <a:rPr lang="nl-NL" dirty="0">
                <a:solidFill>
                  <a:schemeClr val="tx2"/>
                </a:solidFill>
              </a:rPr>
              <a:t>_</a:t>
            </a:r>
            <a:r>
              <a:rPr lang="nl-NL" dirty="0"/>
              <a:t> YOUNG</a:t>
            </a:r>
            <a:r>
              <a:rPr lang="nl-NL" dirty="0">
                <a:solidFill>
                  <a:schemeClr val="tx2"/>
                </a:solidFill>
              </a:rPr>
              <a:t>_</a:t>
            </a:r>
            <a:r>
              <a:rPr lang="nl-NL" dirty="0"/>
              <a:t>CODERS?</a:t>
            </a:r>
          </a:p>
        </p:txBody>
      </p:sp>
      <p:pic>
        <p:nvPicPr>
          <p:cNvPr id="6" name="Tijdelijke aanduiding voor afbeelding 5" descr="Afbeelding met persoon, mensen, groep&#10;&#10;Automatisch gegenereerde beschrijving">
            <a:extLst>
              <a:ext uri="{FF2B5EF4-FFF2-40B4-BE49-F238E27FC236}">
                <a16:creationId xmlns:a16="http://schemas.microsoft.com/office/drawing/2014/main" id="{9FB43664-2496-FB43-A432-C71895A9335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5755" r="5755"/>
          <a:stretch>
            <a:fillRect/>
          </a:stretch>
        </p:blipFill>
        <p:spPr/>
      </p:pic>
      <p:sp>
        <p:nvSpPr>
          <p:cNvPr id="4" name="Tijdelijke aanduiding voor inhoud 3">
            <a:extLst>
              <a:ext uri="{FF2B5EF4-FFF2-40B4-BE49-F238E27FC236}">
                <a16:creationId xmlns:a16="http://schemas.microsoft.com/office/drawing/2014/main" id="{585F8662-7DCF-D24D-8846-E87926FD3728}"/>
              </a:ext>
            </a:extLst>
          </p:cNvPr>
          <p:cNvSpPr>
            <a:spLocks noGrp="1"/>
          </p:cNvSpPr>
          <p:nvPr>
            <p:ph sz="half" idx="10"/>
          </p:nvPr>
        </p:nvSpPr>
        <p:spPr>
          <a:xfrm>
            <a:off x="1441450" y="2911475"/>
            <a:ext cx="7086600" cy="7201972"/>
          </a:xfrm>
        </p:spPr>
        <p:txBody>
          <a:bodyPr/>
          <a:lstStyle/>
          <a:p>
            <a:pPr marL="342900" indent="-342900">
              <a:buFont typeface="Arial" panose="020B0604020202020204" pitchFamily="34" charset="0"/>
              <a:buChar char="•"/>
            </a:pPr>
            <a:r>
              <a:rPr lang="nl-NL" sz="2400" dirty="0"/>
              <a:t>Digitalisering, innovatie, Robotica en AI</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Hot topics in menig boardroom</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Hoe adopteer je nieuwe technologieën voor de toekomst? </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Met welke middelen en resources?  </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Wij geloven in een ‘new wave of </a:t>
            </a:r>
            <a:r>
              <a:rPr lang="nl-NL" sz="2400" dirty="0" err="1"/>
              <a:t>tech</a:t>
            </a:r>
            <a:r>
              <a:rPr lang="nl-NL" sz="2400" dirty="0"/>
              <a:t> innovators’</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Jonge, gretige </a:t>
            </a:r>
            <a:r>
              <a:rPr lang="nl-NL" sz="2400" dirty="0" err="1"/>
              <a:t>tech</a:t>
            </a:r>
            <a:r>
              <a:rPr lang="nl-NL" sz="2400" dirty="0"/>
              <a:t>-talenten vanuit allerlei achtergronden</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Geselecteerd op potentieel en getraind om impact te maken</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Wij noemen ze </a:t>
            </a:r>
            <a:r>
              <a:rPr lang="nl-NL" sz="2400" dirty="0" err="1"/>
              <a:t>Challengers</a:t>
            </a:r>
            <a:r>
              <a:rPr lang="nl-NL" sz="2400" dirty="0"/>
              <a:t>.</a:t>
            </a:r>
          </a:p>
          <a:p>
            <a:endParaRPr lang="nl-NL" dirty="0"/>
          </a:p>
          <a:p>
            <a:endParaRPr lang="nl-NL" dirty="0"/>
          </a:p>
        </p:txBody>
      </p:sp>
    </p:spTree>
    <p:extLst>
      <p:ext uri="{BB962C8B-B14F-4D97-AF65-F5344CB8AC3E}">
        <p14:creationId xmlns:p14="http://schemas.microsoft.com/office/powerpoint/2010/main" val="134652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ECBD-BB67-E740-9025-74FC4C131D40}"/>
              </a:ext>
            </a:extLst>
          </p:cNvPr>
          <p:cNvSpPr>
            <a:spLocks noGrp="1"/>
          </p:cNvSpPr>
          <p:nvPr>
            <p:ph type="title"/>
          </p:nvPr>
        </p:nvSpPr>
        <p:spPr>
          <a:xfrm>
            <a:off x="2186184" y="549275"/>
            <a:ext cx="6494266" cy="1015663"/>
          </a:xfrm>
        </p:spPr>
        <p:txBody>
          <a:bodyPr/>
          <a:lstStyle/>
          <a:p>
            <a:r>
              <a:rPr lang="en-GB" dirty="0"/>
              <a:t>ONZE</a:t>
            </a:r>
            <a:r>
              <a:rPr lang="en-GB" dirty="0">
                <a:solidFill>
                  <a:schemeClr val="bg2"/>
                </a:solidFill>
              </a:rPr>
              <a:t>_</a:t>
            </a:r>
            <a:r>
              <a:rPr lang="en-GB" dirty="0"/>
              <a:t>VISIE</a:t>
            </a:r>
            <a:endParaRPr lang="en-NL" dirty="0"/>
          </a:p>
        </p:txBody>
      </p:sp>
      <p:sp>
        <p:nvSpPr>
          <p:cNvPr id="3" name="Content Placeholder 2">
            <a:extLst>
              <a:ext uri="{FF2B5EF4-FFF2-40B4-BE49-F238E27FC236}">
                <a16:creationId xmlns:a16="http://schemas.microsoft.com/office/drawing/2014/main" id="{15D9C0B9-9789-EF41-891E-90F8D24AB923}"/>
              </a:ext>
            </a:extLst>
          </p:cNvPr>
          <p:cNvSpPr>
            <a:spLocks noGrp="1"/>
          </p:cNvSpPr>
          <p:nvPr>
            <p:ph sz="half" idx="10"/>
          </p:nvPr>
        </p:nvSpPr>
        <p:spPr>
          <a:xfrm>
            <a:off x="1822450" y="2073275"/>
            <a:ext cx="7086600" cy="6647974"/>
          </a:xfrm>
        </p:spPr>
        <p:txBody>
          <a:bodyPr/>
          <a:lstStyle/>
          <a:p>
            <a:pPr marL="342900" indent="-342900">
              <a:buFont typeface="Arial" panose="020B0604020202020204" pitchFamily="34" charset="0"/>
              <a:buChar char="•"/>
            </a:pPr>
            <a:r>
              <a:rPr lang="nl-NL" sz="2400" dirty="0"/>
              <a:t>Organisaties hebben moeite met innoveren en verjongen</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Terwijl in Nederland veel jong talent aanwezig is</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Wij helpen organisaties met het vinden, ontwikkelen en begeleiden van deze talenten</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Dit doen we vanuit onze </a:t>
            </a:r>
            <a:r>
              <a:rPr lang="nl-NL" sz="2400" dirty="0" err="1"/>
              <a:t>Young_Coders</a:t>
            </a:r>
            <a:r>
              <a:rPr lang="nl-NL" sz="2400" dirty="0"/>
              <a:t> visie</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Een visie vanuit twee ondernemers met tientallen jaren ervaring in de </a:t>
            </a:r>
            <a:r>
              <a:rPr lang="nl-NL" sz="2400" dirty="0" err="1"/>
              <a:t>tech</a:t>
            </a:r>
            <a:r>
              <a:rPr lang="nl-NL" sz="2400" dirty="0"/>
              <a:t> sector</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Ervaring bij grote organisaties én </a:t>
            </a:r>
            <a:r>
              <a:rPr lang="nl-NL" sz="2400" dirty="0" err="1"/>
              <a:t>start-ups</a:t>
            </a:r>
            <a:endParaRPr lang="nl-NL" sz="2400" dirty="0"/>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err="1"/>
              <a:t>Young_Coders</a:t>
            </a:r>
            <a:r>
              <a:rPr lang="nl-NL" sz="2400" dirty="0"/>
              <a:t> verbindt de creatieve, innovatieve setting van startups met de technologische uitdagingen van grote organisaties</a:t>
            </a:r>
          </a:p>
        </p:txBody>
      </p:sp>
      <p:pic>
        <p:nvPicPr>
          <p:cNvPr id="7" name="Picture Placeholder 7" descr="A group of people around each other&#10;&#10;Description automatically generated">
            <a:extLst>
              <a:ext uri="{FF2B5EF4-FFF2-40B4-BE49-F238E27FC236}">
                <a16:creationId xmlns:a16="http://schemas.microsoft.com/office/drawing/2014/main" id="{6BE0CA04-9706-B34D-9CE5-EE716C91E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555" b="4555"/>
          <a:stretch>
            <a:fillRect/>
          </a:stretch>
        </p:blipFill>
        <p:spPr>
          <a:xfrm>
            <a:off x="8909050" y="1110275"/>
            <a:ext cx="9982200" cy="8964000"/>
          </a:xfrm>
        </p:spPr>
      </p:pic>
    </p:spTree>
    <p:extLst>
      <p:ext uri="{BB962C8B-B14F-4D97-AF65-F5344CB8AC3E}">
        <p14:creationId xmlns:p14="http://schemas.microsoft.com/office/powerpoint/2010/main" val="3877439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77E9840-EC49-1942-A2A0-DF0DCB4B9FDD}"/>
              </a:ext>
            </a:extLst>
          </p:cNvPr>
          <p:cNvSpPr>
            <a:spLocks noGrp="1"/>
          </p:cNvSpPr>
          <p:nvPr>
            <p:ph sz="half" idx="10"/>
          </p:nvPr>
        </p:nvSpPr>
        <p:spPr>
          <a:xfrm>
            <a:off x="1517650" y="2759075"/>
            <a:ext cx="7010400" cy="6647974"/>
          </a:xfrm>
        </p:spPr>
        <p:txBody>
          <a:bodyPr/>
          <a:lstStyle/>
          <a:p>
            <a:pPr marL="342900" indent="-342900">
              <a:buFont typeface="Arial" panose="020B0604020202020204" pitchFamily="34" charset="0"/>
              <a:buChar char="•"/>
            </a:pPr>
            <a:r>
              <a:rPr lang="nl-NL" sz="2400" dirty="0"/>
              <a:t>Wij leiden </a:t>
            </a:r>
            <a:r>
              <a:rPr lang="nl-NL" sz="2400" dirty="0" err="1"/>
              <a:t>tech</a:t>
            </a:r>
            <a:r>
              <a:rPr lang="nl-NL" sz="2400" dirty="0"/>
              <a:t>-innovatieteams op</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Maatwerk, afgestemd op de wensen en technology stack van de klant</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Agile en denken vanuit Design Thinking</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Onverwachtse impact maken en snel schakelen Individueel, maar ook als team</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Onze Challengers brengen </a:t>
            </a:r>
            <a:r>
              <a:rPr lang="nl-NL" sz="2400" dirty="0" err="1"/>
              <a:t>tech</a:t>
            </a:r>
            <a:r>
              <a:rPr lang="nl-NL" sz="2400" dirty="0"/>
              <a:t>-innovatie door inzet van diverse teams</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Hoe? Op de manier die het beste bij jou én de klant past</a:t>
            </a:r>
          </a:p>
          <a:p>
            <a:endParaRPr lang="nl-NL" sz="2400" dirty="0"/>
          </a:p>
          <a:p>
            <a:endParaRPr lang="nl-NL" sz="2400" dirty="0"/>
          </a:p>
          <a:p>
            <a:pPr algn="l"/>
            <a:endParaRPr lang="nl-NL" sz="2400" dirty="0"/>
          </a:p>
        </p:txBody>
      </p:sp>
      <p:sp>
        <p:nvSpPr>
          <p:cNvPr id="5" name="Title 1">
            <a:extLst>
              <a:ext uri="{FF2B5EF4-FFF2-40B4-BE49-F238E27FC236}">
                <a16:creationId xmlns:a16="http://schemas.microsoft.com/office/drawing/2014/main" id="{F3937D54-F0F0-2A49-A896-410C0073CDF1}"/>
              </a:ext>
            </a:extLst>
          </p:cNvPr>
          <p:cNvSpPr>
            <a:spLocks noGrp="1"/>
          </p:cNvSpPr>
          <p:nvPr>
            <p:ph type="title"/>
          </p:nvPr>
        </p:nvSpPr>
        <p:spPr>
          <a:xfrm>
            <a:off x="2185696" y="549275"/>
            <a:ext cx="7332954" cy="2031325"/>
          </a:xfrm>
        </p:spPr>
        <p:txBody>
          <a:bodyPr/>
          <a:lstStyle/>
          <a:p>
            <a:r>
              <a:rPr lang="nl-NL" dirty="0"/>
              <a:t>WAT</a:t>
            </a:r>
            <a:r>
              <a:rPr lang="nl-NL" dirty="0">
                <a:solidFill>
                  <a:schemeClr val="bg2"/>
                </a:solidFill>
              </a:rPr>
              <a:t>_</a:t>
            </a:r>
            <a:r>
              <a:rPr lang="nl-NL" dirty="0"/>
              <a:t>BIEDEN</a:t>
            </a:r>
            <a:r>
              <a:rPr lang="nl-NL" dirty="0">
                <a:solidFill>
                  <a:schemeClr val="bg2"/>
                </a:solidFill>
              </a:rPr>
              <a:t>_</a:t>
            </a:r>
            <a:br>
              <a:rPr lang="nl-NL" dirty="0">
                <a:solidFill>
                  <a:schemeClr val="bg2"/>
                </a:solidFill>
              </a:rPr>
            </a:br>
            <a:r>
              <a:rPr lang="nl-NL" dirty="0"/>
              <a:t>WE?</a:t>
            </a:r>
            <a:endParaRPr lang="en-NL" dirty="0"/>
          </a:p>
        </p:txBody>
      </p:sp>
      <p:sp>
        <p:nvSpPr>
          <p:cNvPr id="3" name="Tijdelijke aanduiding voor afbeelding 2">
            <a:extLst>
              <a:ext uri="{FF2B5EF4-FFF2-40B4-BE49-F238E27FC236}">
                <a16:creationId xmlns:a16="http://schemas.microsoft.com/office/drawing/2014/main" id="{4E560960-2E30-E64E-8A44-DE2AC9B83DA7}"/>
              </a:ext>
            </a:extLst>
          </p:cNvPr>
          <p:cNvSpPr>
            <a:spLocks noGrp="1"/>
          </p:cNvSpPr>
          <p:nvPr>
            <p:ph type="pic" idx="1"/>
          </p:nvPr>
        </p:nvSpPr>
        <p:spPr/>
      </p:sp>
    </p:spTree>
    <p:extLst>
      <p:ext uri="{BB962C8B-B14F-4D97-AF65-F5344CB8AC3E}">
        <p14:creationId xmlns:p14="http://schemas.microsoft.com/office/powerpoint/2010/main" val="1223597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ECBD-BB67-E740-9025-74FC4C131D40}"/>
              </a:ext>
            </a:extLst>
          </p:cNvPr>
          <p:cNvSpPr>
            <a:spLocks noGrp="1"/>
          </p:cNvSpPr>
          <p:nvPr>
            <p:ph type="title"/>
          </p:nvPr>
        </p:nvSpPr>
        <p:spPr>
          <a:xfrm>
            <a:off x="2203450" y="549275"/>
            <a:ext cx="5808465" cy="2031325"/>
          </a:xfrm>
        </p:spPr>
        <p:txBody>
          <a:bodyPr/>
          <a:lstStyle/>
          <a:p>
            <a:r>
              <a:rPr lang="en-GB" dirty="0"/>
              <a:t>ONZE</a:t>
            </a:r>
            <a:r>
              <a:rPr lang="en-GB" dirty="0">
                <a:solidFill>
                  <a:schemeClr val="bg2"/>
                </a:solidFill>
              </a:rPr>
              <a:t>_</a:t>
            </a:r>
            <a:r>
              <a:rPr lang="en-GB" dirty="0"/>
              <a:t>AANPAK</a:t>
            </a:r>
            <a:br>
              <a:rPr lang="en-GB" dirty="0"/>
            </a:br>
            <a:endParaRPr lang="en-NL" dirty="0">
              <a:solidFill>
                <a:schemeClr val="bg2"/>
              </a:solidFill>
            </a:endParaRPr>
          </a:p>
        </p:txBody>
      </p:sp>
      <p:sp>
        <p:nvSpPr>
          <p:cNvPr id="3" name="Content Placeholder 2">
            <a:extLst>
              <a:ext uri="{FF2B5EF4-FFF2-40B4-BE49-F238E27FC236}">
                <a16:creationId xmlns:a16="http://schemas.microsoft.com/office/drawing/2014/main" id="{15D9C0B9-9789-EF41-891E-90F8D24AB923}"/>
              </a:ext>
            </a:extLst>
          </p:cNvPr>
          <p:cNvSpPr>
            <a:spLocks noGrp="1"/>
          </p:cNvSpPr>
          <p:nvPr>
            <p:ph sz="half" idx="10"/>
          </p:nvPr>
        </p:nvSpPr>
        <p:spPr>
          <a:xfrm>
            <a:off x="1441450" y="1844675"/>
            <a:ext cx="7162800" cy="8032968"/>
          </a:xfrm>
        </p:spPr>
        <p:txBody>
          <a:bodyPr/>
          <a:lstStyle/>
          <a:p>
            <a:pPr marL="342900" indent="-342900">
              <a:buFont typeface="Arial" panose="020B0604020202020204" pitchFamily="34" charset="0"/>
              <a:buChar char="•"/>
            </a:pPr>
            <a:r>
              <a:rPr lang="nl-NL" sz="2400" dirty="0"/>
              <a:t>Wij omarmen de nieuwste educatieve technologieën (</a:t>
            </a:r>
            <a:r>
              <a:rPr lang="nl-NL" sz="2400" dirty="0" err="1"/>
              <a:t>EdTech</a:t>
            </a:r>
            <a:r>
              <a:rPr lang="nl-NL" sz="2400" dirty="0"/>
              <a:t>)</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Dat doen we in ons </a:t>
            </a:r>
            <a:r>
              <a:rPr lang="nl-NL" sz="2400" dirty="0" err="1"/>
              <a:t>Young_Coders</a:t>
            </a:r>
            <a:r>
              <a:rPr lang="nl-NL" sz="2400" dirty="0"/>
              <a:t> </a:t>
            </a:r>
            <a:r>
              <a:rPr lang="nl-NL" sz="2400" dirty="0" err="1"/>
              <a:t>Challengership</a:t>
            </a:r>
            <a:endParaRPr lang="nl-NL" sz="2400" dirty="0"/>
          </a:p>
          <a:p>
            <a:pPr marL="342900" indent="-342900">
              <a:buFont typeface="Arial" panose="020B0604020202020204" pitchFamily="34" charset="0"/>
              <a:buChar char="•"/>
            </a:pPr>
            <a:endParaRPr lang="nl-NL" sz="2400" b="1" dirty="0"/>
          </a:p>
          <a:p>
            <a:pPr marL="342900" indent="-342900">
              <a:buFont typeface="Arial" panose="020B0604020202020204" pitchFamily="34" charset="0"/>
              <a:buChar char="•"/>
            </a:pPr>
            <a:r>
              <a:rPr lang="nl-NL" sz="2400" dirty="0"/>
              <a:t>Ons antwoord op IT </a:t>
            </a:r>
            <a:r>
              <a:rPr lang="nl-NL" sz="2400" dirty="0" err="1"/>
              <a:t>traineeships</a:t>
            </a:r>
            <a:endParaRPr lang="nl-NL" sz="2400" dirty="0"/>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Een traineeship geeft aan dat iets tijdelijk is</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Binnen de tech sector ben je nooit uitgeleerd</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De technologische ontwikkelingen gaan hard!</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Je leert elke dag wel iets nieuws</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Je wordt continu uitgedaagd</a:t>
            </a:r>
          </a:p>
          <a:p>
            <a:pPr marL="342900" indent="-342900">
              <a:buFont typeface="Arial" panose="020B0604020202020204" pitchFamily="34" charset="0"/>
              <a:buChar char="•"/>
            </a:pPr>
            <a:endParaRPr lang="nl-NL" sz="2400" dirty="0"/>
          </a:p>
          <a:p>
            <a:pPr marL="342900" indent="-342900">
              <a:buFont typeface="Arial" panose="020B0604020202020204" pitchFamily="34" charset="0"/>
              <a:buChar char="•"/>
            </a:pPr>
            <a:r>
              <a:rPr lang="nl-NL" sz="2400" dirty="0"/>
              <a:t>Daarom noemen wij onze opleiding een </a:t>
            </a:r>
            <a:r>
              <a:rPr lang="nl-NL" sz="2400" b="1" dirty="0" err="1"/>
              <a:t>Challengership</a:t>
            </a:r>
            <a:endParaRPr lang="nl-NL" sz="2400" b="1" dirty="0"/>
          </a:p>
          <a:p>
            <a:pPr marL="342900" indent="-342900">
              <a:buFont typeface="Arial" panose="020B0604020202020204" pitchFamily="34" charset="0"/>
              <a:buChar char="•"/>
            </a:pPr>
            <a:endParaRPr lang="nl-NL" sz="2400" b="1" dirty="0"/>
          </a:p>
          <a:p>
            <a:pPr marL="342900" indent="-342900">
              <a:buFont typeface="Arial" panose="020B0604020202020204" pitchFamily="34" charset="0"/>
              <a:buChar char="•"/>
            </a:pPr>
            <a:r>
              <a:rPr lang="nl-NL" sz="2400" dirty="0"/>
              <a:t>En onze kandidaten </a:t>
            </a:r>
            <a:r>
              <a:rPr lang="nl-NL" sz="2400" b="1" dirty="0"/>
              <a:t>Challengers</a:t>
            </a:r>
            <a:r>
              <a:rPr lang="nl-NL" sz="2400" dirty="0"/>
              <a:t>. </a:t>
            </a:r>
          </a:p>
          <a:p>
            <a:endParaRPr lang="nl-NL" dirty="0"/>
          </a:p>
        </p:txBody>
      </p:sp>
      <p:pic>
        <p:nvPicPr>
          <p:cNvPr id="6" name="Picture Placeholder 5">
            <a:extLst>
              <a:ext uri="{FF2B5EF4-FFF2-40B4-BE49-F238E27FC236}">
                <a16:creationId xmlns:a16="http://schemas.microsoft.com/office/drawing/2014/main" id="{032D80F7-4AC4-2948-AEB7-CFC6125F4DE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555" b="4555"/>
          <a:stretch>
            <a:fillRect/>
          </a:stretch>
        </p:blipFill>
        <p:spPr>
          <a:xfrm>
            <a:off x="8832850" y="1082675"/>
            <a:ext cx="10058400" cy="8991600"/>
          </a:xfrm>
        </p:spPr>
      </p:pic>
    </p:spTree>
    <p:extLst>
      <p:ext uri="{BB962C8B-B14F-4D97-AF65-F5344CB8AC3E}">
        <p14:creationId xmlns:p14="http://schemas.microsoft.com/office/powerpoint/2010/main" val="867357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5376-7252-0740-BC69-0521A670452F}"/>
              </a:ext>
            </a:extLst>
          </p:cNvPr>
          <p:cNvSpPr>
            <a:spLocks noGrp="1"/>
          </p:cNvSpPr>
          <p:nvPr>
            <p:ph type="title"/>
          </p:nvPr>
        </p:nvSpPr>
        <p:spPr>
          <a:xfrm>
            <a:off x="1974850" y="568100"/>
            <a:ext cx="6684768" cy="1015663"/>
          </a:xfrm>
        </p:spPr>
        <p:txBody>
          <a:bodyPr/>
          <a:lstStyle/>
          <a:p>
            <a:r>
              <a:rPr lang="nl-NL" dirty="0"/>
              <a:t>DE</a:t>
            </a:r>
            <a:r>
              <a:rPr lang="nl-NL" dirty="0">
                <a:solidFill>
                  <a:schemeClr val="bg2"/>
                </a:solidFill>
              </a:rPr>
              <a:t>_</a:t>
            </a:r>
            <a:r>
              <a:rPr lang="nl-NL" dirty="0"/>
              <a:t>VIER</a:t>
            </a:r>
            <a:r>
              <a:rPr lang="nl-NL" dirty="0">
                <a:solidFill>
                  <a:schemeClr val="bg2"/>
                </a:solidFill>
              </a:rPr>
              <a:t>_</a:t>
            </a:r>
            <a:r>
              <a:rPr lang="nl-NL" dirty="0"/>
              <a:t>H’S</a:t>
            </a:r>
            <a:endParaRPr lang="en-NL" dirty="0"/>
          </a:p>
        </p:txBody>
      </p:sp>
      <p:sp>
        <p:nvSpPr>
          <p:cNvPr id="4" name="Content Placeholder 3">
            <a:extLst>
              <a:ext uri="{FF2B5EF4-FFF2-40B4-BE49-F238E27FC236}">
                <a16:creationId xmlns:a16="http://schemas.microsoft.com/office/drawing/2014/main" id="{B2240946-9FDD-C842-BE08-CDCC4CCC6AE9}"/>
              </a:ext>
            </a:extLst>
          </p:cNvPr>
          <p:cNvSpPr>
            <a:spLocks noGrp="1"/>
          </p:cNvSpPr>
          <p:nvPr>
            <p:ph sz="half" idx="10"/>
          </p:nvPr>
        </p:nvSpPr>
        <p:spPr>
          <a:xfrm>
            <a:off x="2186183" y="2599425"/>
            <a:ext cx="5808465" cy="933461"/>
          </a:xfrm>
        </p:spPr>
        <p:txBody>
          <a:bodyPr/>
          <a:lstStyle/>
          <a:p>
            <a:pPr marL="101600" marR="5080">
              <a:lnSpc>
                <a:spcPct val="137300"/>
              </a:lnSpc>
              <a:spcBef>
                <a:spcPts val="4105"/>
              </a:spcBef>
            </a:pPr>
            <a:endParaRPr lang="nl-NL" dirty="0">
              <a:latin typeface="IBM Plex Sans"/>
              <a:cs typeface="IBM Plex Sans"/>
            </a:endParaRPr>
          </a:p>
          <a:p>
            <a:endParaRPr lang="nl-NL" dirty="0"/>
          </a:p>
          <a:p>
            <a:endParaRPr lang="nl-NL" dirty="0"/>
          </a:p>
        </p:txBody>
      </p:sp>
      <p:sp>
        <p:nvSpPr>
          <p:cNvPr id="6" name="Rechthoek 5">
            <a:extLst>
              <a:ext uri="{FF2B5EF4-FFF2-40B4-BE49-F238E27FC236}">
                <a16:creationId xmlns:a16="http://schemas.microsoft.com/office/drawing/2014/main" id="{A42F18A5-3D62-1D40-A369-2CE95CE78499}"/>
              </a:ext>
            </a:extLst>
          </p:cNvPr>
          <p:cNvSpPr/>
          <p:nvPr/>
        </p:nvSpPr>
        <p:spPr>
          <a:xfrm>
            <a:off x="1828802" y="1997075"/>
            <a:ext cx="6684768" cy="7386638"/>
          </a:xfrm>
          <a:prstGeom prst="rect">
            <a:avLst/>
          </a:prstGeom>
        </p:spPr>
        <p:txBody>
          <a:bodyPr wrap="square">
            <a:spAutoFit/>
          </a:bodyPr>
          <a:lstStyle/>
          <a:p>
            <a:r>
              <a:rPr lang="nl-NL" sz="2400" dirty="0">
                <a:solidFill>
                  <a:schemeClr val="bg1"/>
                </a:solidFill>
                <a:latin typeface="IBM Plex Sans" panose="020B0503050203000203" pitchFamily="34" charset="0"/>
              </a:rPr>
              <a:t>Onze teams worden samengesteld op basis van 4 rollen:</a:t>
            </a:r>
          </a:p>
          <a:p>
            <a:endParaRPr lang="nl-NL" sz="2400" dirty="0">
              <a:solidFill>
                <a:schemeClr val="bg1"/>
              </a:solidFill>
              <a:latin typeface="IBM Plex Sans" panose="020B0503050203000203" pitchFamily="34" charset="0"/>
            </a:endParaRPr>
          </a:p>
          <a:p>
            <a:pPr marL="457200" indent="-457200">
              <a:buFont typeface="Arial" panose="020B0604020202020204" pitchFamily="34" charset="0"/>
              <a:buChar char="•"/>
            </a:pPr>
            <a:r>
              <a:rPr lang="nl-NL" sz="2400" dirty="0" err="1">
                <a:solidFill>
                  <a:schemeClr val="bg1"/>
                </a:solidFill>
                <a:latin typeface="IBM Plex Sans" panose="020B0503050203000203" pitchFamily="34" charset="0"/>
              </a:rPr>
              <a:t>Hustler</a:t>
            </a:r>
            <a:r>
              <a:rPr lang="nl-NL" sz="2400" dirty="0">
                <a:solidFill>
                  <a:schemeClr val="bg1"/>
                </a:solidFill>
                <a:latin typeface="IBM Plex Sans" panose="020B0503050203000203" pitchFamily="34" charset="0"/>
              </a:rPr>
              <a:t> (de verbindende schakel tussen het team en de klant)</a:t>
            </a:r>
          </a:p>
          <a:p>
            <a:endParaRPr lang="nl-NL" sz="2400" dirty="0">
              <a:solidFill>
                <a:schemeClr val="bg1"/>
              </a:solidFill>
              <a:latin typeface="IBM Plex Sans" panose="020B0503050203000203" pitchFamily="34" charset="0"/>
            </a:endParaRPr>
          </a:p>
          <a:p>
            <a:pPr marL="457200" indent="-457200">
              <a:buFont typeface="Arial" panose="020B0604020202020204" pitchFamily="34" charset="0"/>
              <a:buChar char="•"/>
            </a:pPr>
            <a:r>
              <a:rPr lang="nl-NL" sz="2400" dirty="0" err="1">
                <a:solidFill>
                  <a:schemeClr val="bg1"/>
                </a:solidFill>
                <a:latin typeface="IBM Plex Sans" panose="020B0503050203000203" pitchFamily="34" charset="0"/>
              </a:rPr>
              <a:t>Hipster</a:t>
            </a:r>
            <a:r>
              <a:rPr lang="nl-NL" sz="2400" dirty="0">
                <a:solidFill>
                  <a:schemeClr val="bg1"/>
                </a:solidFill>
                <a:latin typeface="IBM Plex Sans" panose="020B0503050203000203" pitchFamily="34" charset="0"/>
              </a:rPr>
              <a:t> (de creatieveling, de vormgever)</a:t>
            </a:r>
          </a:p>
          <a:p>
            <a:endParaRPr lang="nl-NL" sz="2400" dirty="0">
              <a:solidFill>
                <a:schemeClr val="bg1"/>
              </a:solidFill>
              <a:latin typeface="IBM Plex Sans" panose="020B0503050203000203" pitchFamily="34" charset="0"/>
            </a:endParaRPr>
          </a:p>
          <a:p>
            <a:pPr marL="457200" indent="-457200">
              <a:buFont typeface="Arial" panose="020B0604020202020204" pitchFamily="34" charset="0"/>
              <a:buChar char="•"/>
            </a:pPr>
            <a:r>
              <a:rPr lang="nl-NL" sz="2400" dirty="0">
                <a:solidFill>
                  <a:schemeClr val="bg1"/>
                </a:solidFill>
                <a:latin typeface="IBM Plex Sans" panose="020B0503050203000203" pitchFamily="34" charset="0"/>
              </a:rPr>
              <a:t>Hacker (de ontwikkelaar, de ‘nerd’, de front/backend </a:t>
            </a:r>
            <a:r>
              <a:rPr lang="nl-NL" sz="2400" dirty="0" err="1">
                <a:solidFill>
                  <a:schemeClr val="bg1"/>
                </a:solidFill>
                <a:latin typeface="IBM Plex Sans" panose="020B0503050203000203" pitchFamily="34" charset="0"/>
              </a:rPr>
              <a:t>dev</a:t>
            </a:r>
            <a:r>
              <a:rPr lang="nl-NL" sz="2400" dirty="0">
                <a:solidFill>
                  <a:schemeClr val="bg1"/>
                </a:solidFill>
                <a:latin typeface="IBM Plex Sans" panose="020B0503050203000203" pitchFamily="34" charset="0"/>
              </a:rPr>
              <a:t>)</a:t>
            </a:r>
          </a:p>
          <a:p>
            <a:endParaRPr lang="nl-NL" sz="2400" dirty="0">
              <a:solidFill>
                <a:schemeClr val="bg1"/>
              </a:solidFill>
              <a:latin typeface="IBM Plex Sans" panose="020B0503050203000203" pitchFamily="34" charset="0"/>
            </a:endParaRPr>
          </a:p>
          <a:p>
            <a:pPr marL="457200" indent="-457200">
              <a:buFont typeface="Arial" panose="020B0604020202020204" pitchFamily="34" charset="0"/>
              <a:buChar char="•"/>
            </a:pPr>
            <a:r>
              <a:rPr lang="nl-NL" sz="2400" dirty="0">
                <a:solidFill>
                  <a:schemeClr val="bg1"/>
                </a:solidFill>
                <a:latin typeface="IBM Plex Sans" panose="020B0503050203000203" pitchFamily="34" charset="0"/>
              </a:rPr>
              <a:t>Hero (de senior </a:t>
            </a:r>
            <a:r>
              <a:rPr lang="nl-NL" sz="2400" dirty="0" err="1">
                <a:solidFill>
                  <a:schemeClr val="bg1"/>
                </a:solidFill>
                <a:latin typeface="IBM Plex Sans" panose="020B0503050203000203" pitchFamily="34" charset="0"/>
              </a:rPr>
              <a:t>tech</a:t>
            </a:r>
            <a:r>
              <a:rPr lang="nl-NL" sz="2400" dirty="0">
                <a:solidFill>
                  <a:schemeClr val="bg1"/>
                </a:solidFill>
                <a:latin typeface="IBM Plex Sans" panose="020B0503050203000203" pitchFamily="34" charset="0"/>
              </a:rPr>
              <a:t> lead, de leider, de vliegende keep)</a:t>
            </a:r>
          </a:p>
          <a:p>
            <a:endParaRPr lang="nl-NL" sz="2400" dirty="0">
              <a:solidFill>
                <a:schemeClr val="bg1"/>
              </a:solidFill>
              <a:latin typeface="IBM Plex Sans" panose="020B0503050203000203" pitchFamily="34" charset="0"/>
            </a:endParaRPr>
          </a:p>
          <a:p>
            <a:endParaRPr lang="nl-NL" sz="2400" dirty="0">
              <a:solidFill>
                <a:schemeClr val="bg1"/>
              </a:solidFill>
              <a:latin typeface="IBM Plex Sans" panose="020B0503050203000203" pitchFamily="34" charset="0"/>
            </a:endParaRPr>
          </a:p>
          <a:p>
            <a:r>
              <a:rPr lang="nl-NL" sz="2400" dirty="0">
                <a:solidFill>
                  <a:schemeClr val="bg1"/>
                </a:solidFill>
                <a:latin typeface="IBM Plex Sans" panose="020B0503050203000203" pitchFamily="34" charset="0"/>
              </a:rPr>
              <a:t>Dit team kan aangevuld worden met senior professionals (innovatie coach, scrum master, senior </a:t>
            </a:r>
            <a:r>
              <a:rPr lang="nl-NL" sz="2400" dirty="0" err="1">
                <a:solidFill>
                  <a:schemeClr val="bg1"/>
                </a:solidFill>
                <a:latin typeface="IBM Plex Sans" panose="020B0503050203000203" pitchFamily="34" charset="0"/>
              </a:rPr>
              <a:t>tech</a:t>
            </a:r>
            <a:r>
              <a:rPr lang="nl-NL" sz="2400" dirty="0">
                <a:solidFill>
                  <a:schemeClr val="bg1"/>
                </a:solidFill>
                <a:latin typeface="IBM Plex Sans" panose="020B0503050203000203" pitchFamily="34" charset="0"/>
              </a:rPr>
              <a:t> lead)</a:t>
            </a:r>
          </a:p>
          <a:p>
            <a:endParaRPr lang="nl-NL" sz="2400" dirty="0">
              <a:solidFill>
                <a:schemeClr val="bg1"/>
              </a:solidFill>
              <a:latin typeface="IBM Plex Sans" panose="020B0503050203000203" pitchFamily="34" charset="0"/>
            </a:endParaRPr>
          </a:p>
          <a:p>
            <a:endParaRPr lang="nl-NL" dirty="0">
              <a:latin typeface="IBM Plex Sans" panose="020B0503050203000203" pitchFamily="34" charset="0"/>
            </a:endParaRPr>
          </a:p>
        </p:txBody>
      </p:sp>
      <p:pic>
        <p:nvPicPr>
          <p:cNvPr id="8" name="Picture 4" descr="A group of people sitting at a desk&#10;&#10;Description automatically generated">
            <a:extLst>
              <a:ext uri="{FF2B5EF4-FFF2-40B4-BE49-F238E27FC236}">
                <a16:creationId xmlns:a16="http://schemas.microsoft.com/office/drawing/2014/main" id="{00B88FFA-E6D6-BA48-A2B8-344BEBE24407}"/>
              </a:ext>
            </a:extLst>
          </p:cNvPr>
          <p:cNvPicPr>
            <a:picLocks noGrp="1" noChangeAspect="1"/>
          </p:cNvPicPr>
          <p:nvPr>
            <p:ph type="pic" idx="1"/>
          </p:nvPr>
        </p:nvPicPr>
        <p:blipFill rotWithShape="1">
          <a:blip r:embed="rId3" cstate="screen">
            <a:grayscl/>
            <a:extLst>
              <a:ext uri="{28A0092B-C50C-407E-A947-70E740481C1C}">
                <a14:useLocalDpi xmlns:a14="http://schemas.microsoft.com/office/drawing/2010/main"/>
              </a:ext>
            </a:extLst>
          </a:blip>
          <a:srcRect t="9604" b="9604"/>
          <a:stretch/>
        </p:blipFill>
        <p:spPr>
          <a:xfrm>
            <a:off x="8909050" y="1082675"/>
            <a:ext cx="9982200" cy="8991600"/>
          </a:xfrm>
          <a:prstGeom prst="rect">
            <a:avLst/>
          </a:prstGeom>
        </p:spPr>
      </p:pic>
    </p:spTree>
    <p:extLst>
      <p:ext uri="{BB962C8B-B14F-4D97-AF65-F5344CB8AC3E}">
        <p14:creationId xmlns:p14="http://schemas.microsoft.com/office/powerpoint/2010/main" val="75069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984592-24A9-7140-AB7F-3CB99104AF3D}"/>
              </a:ext>
            </a:extLst>
          </p:cNvPr>
          <p:cNvSpPr>
            <a:spLocks noGrp="1"/>
          </p:cNvSpPr>
          <p:nvPr>
            <p:ph type="title"/>
          </p:nvPr>
        </p:nvSpPr>
        <p:spPr/>
        <p:txBody>
          <a:bodyPr/>
          <a:lstStyle/>
          <a:p>
            <a:r>
              <a:rPr lang="nl-NL" dirty="0"/>
              <a:t>TEAM</a:t>
            </a:r>
            <a:r>
              <a:rPr lang="nl-NL" dirty="0">
                <a:solidFill>
                  <a:schemeClr val="bg2"/>
                </a:solidFill>
              </a:rPr>
              <a:t>_</a:t>
            </a:r>
            <a:r>
              <a:rPr lang="nl-NL" dirty="0"/>
              <a:t>YOUNG</a:t>
            </a:r>
            <a:r>
              <a:rPr lang="nl-NL" dirty="0">
                <a:solidFill>
                  <a:schemeClr val="bg2"/>
                </a:solidFill>
              </a:rPr>
              <a:t>_</a:t>
            </a:r>
            <a:r>
              <a:rPr lang="nl-NL" dirty="0"/>
              <a:t>CODERS</a:t>
            </a:r>
          </a:p>
        </p:txBody>
      </p:sp>
      <p:sp>
        <p:nvSpPr>
          <p:cNvPr id="5" name="TextBox 4">
            <a:extLst>
              <a:ext uri="{FF2B5EF4-FFF2-40B4-BE49-F238E27FC236}">
                <a16:creationId xmlns:a16="http://schemas.microsoft.com/office/drawing/2014/main" id="{FA4E8DDA-FD2F-4E40-A2D3-DECFC837BBAE}"/>
              </a:ext>
            </a:extLst>
          </p:cNvPr>
          <p:cNvSpPr txBox="1"/>
          <p:nvPr/>
        </p:nvSpPr>
        <p:spPr>
          <a:xfrm>
            <a:off x="16016894" y="10575409"/>
            <a:ext cx="2675731" cy="369332"/>
          </a:xfrm>
          <a:prstGeom prst="rect">
            <a:avLst/>
          </a:prstGeom>
          <a:noFill/>
        </p:spPr>
        <p:txBody>
          <a:bodyPr wrap="square" rtlCol="0">
            <a:spAutoFit/>
          </a:bodyPr>
          <a:lstStyle/>
          <a:p>
            <a:r>
              <a:rPr lang="nl-NL" b="1" dirty="0">
                <a:latin typeface="IBM Plex Sans Medium" panose="020B0503050203000203" pitchFamily="34" charset="0"/>
              </a:rPr>
              <a:t>© 2021 - Confidentieel</a:t>
            </a:r>
          </a:p>
        </p:txBody>
      </p:sp>
      <p:pic>
        <p:nvPicPr>
          <p:cNvPr id="7" name="Afbeelding 6" descr="Afbeelding met persoon, person, muur, binnen&#10;&#10;Automatisch gegenereerde beschrijving">
            <a:extLst>
              <a:ext uri="{FF2B5EF4-FFF2-40B4-BE49-F238E27FC236}">
                <a16:creationId xmlns:a16="http://schemas.microsoft.com/office/drawing/2014/main" id="{908F7259-7B2E-A04A-BDAE-55641C9BB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7064" y="6552001"/>
            <a:ext cx="2191085" cy="2270055"/>
          </a:xfrm>
          <a:prstGeom prst="rect">
            <a:avLst/>
          </a:prstGeom>
        </p:spPr>
      </p:pic>
      <p:pic>
        <p:nvPicPr>
          <p:cNvPr id="9" name="Afbeelding 8" descr="Afbeelding met persoon, muur, bril, poseren&#10;&#10;Automatisch gegenereerde beschrijving">
            <a:extLst>
              <a:ext uri="{FF2B5EF4-FFF2-40B4-BE49-F238E27FC236}">
                <a16:creationId xmlns:a16="http://schemas.microsoft.com/office/drawing/2014/main" id="{CE4C537B-7579-2C44-88CC-5E197A138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7971" y="2299821"/>
            <a:ext cx="2191085" cy="2267696"/>
          </a:xfrm>
          <a:prstGeom prst="rect">
            <a:avLst/>
          </a:prstGeom>
        </p:spPr>
      </p:pic>
      <p:pic>
        <p:nvPicPr>
          <p:cNvPr id="11" name="Afbeelding 10" descr="Afbeelding met persoon, person, muur, binnen&#10;&#10;Automatisch gegenereerde beschrijving">
            <a:extLst>
              <a:ext uri="{FF2B5EF4-FFF2-40B4-BE49-F238E27FC236}">
                <a16:creationId xmlns:a16="http://schemas.microsoft.com/office/drawing/2014/main" id="{9A853212-0AB4-5840-AA96-B48D0FD9B1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155" y="2317442"/>
            <a:ext cx="2267697" cy="2267697"/>
          </a:xfrm>
          <a:prstGeom prst="rect">
            <a:avLst/>
          </a:prstGeom>
        </p:spPr>
      </p:pic>
      <p:pic>
        <p:nvPicPr>
          <p:cNvPr id="13" name="Afbeelding 12" descr="Afbeelding met persoon, muur, person, binnen&#10;&#10;Automatisch gegenereerde beschrijving">
            <a:extLst>
              <a:ext uri="{FF2B5EF4-FFF2-40B4-BE49-F238E27FC236}">
                <a16:creationId xmlns:a16="http://schemas.microsoft.com/office/drawing/2014/main" id="{5C9093F9-876D-1046-86A3-B1B7984975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650" y="2299821"/>
            <a:ext cx="2288054" cy="2288054"/>
          </a:xfrm>
          <a:prstGeom prst="rect">
            <a:avLst/>
          </a:prstGeom>
        </p:spPr>
      </p:pic>
      <p:pic>
        <p:nvPicPr>
          <p:cNvPr id="15" name="Afbeelding 14" descr="Afbeelding met persoon, person, muur, binnen&#10;&#10;Automatisch gegenereerde beschrijving">
            <a:extLst>
              <a:ext uri="{FF2B5EF4-FFF2-40B4-BE49-F238E27FC236}">
                <a16:creationId xmlns:a16="http://schemas.microsoft.com/office/drawing/2014/main" id="{F94F0176-D764-DB40-AD73-39A6858306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8823" y="2291229"/>
            <a:ext cx="2267697" cy="2267697"/>
          </a:xfrm>
          <a:prstGeom prst="rect">
            <a:avLst/>
          </a:prstGeom>
        </p:spPr>
      </p:pic>
      <p:sp>
        <p:nvSpPr>
          <p:cNvPr id="16" name="Tekstvak 15">
            <a:extLst>
              <a:ext uri="{FF2B5EF4-FFF2-40B4-BE49-F238E27FC236}">
                <a16:creationId xmlns:a16="http://schemas.microsoft.com/office/drawing/2014/main" id="{5613D32B-BCEB-7F42-A010-BCA7034E3642}"/>
              </a:ext>
            </a:extLst>
          </p:cNvPr>
          <p:cNvSpPr txBox="1"/>
          <p:nvPr/>
        </p:nvSpPr>
        <p:spPr>
          <a:xfrm>
            <a:off x="1042156" y="4877437"/>
            <a:ext cx="3142493" cy="1477328"/>
          </a:xfrm>
          <a:prstGeom prst="rect">
            <a:avLst/>
          </a:prstGeom>
          <a:noFill/>
        </p:spPr>
        <p:txBody>
          <a:bodyPr wrap="square" rtlCol="0">
            <a:spAutoFit/>
          </a:bodyPr>
          <a:lstStyle/>
          <a:p>
            <a:r>
              <a:rPr lang="nl-NL" dirty="0">
                <a:latin typeface="IBM Plex Sans" panose="020B0503050203000203" pitchFamily="34" charset="0"/>
              </a:rPr>
              <a:t>ARJAN DOST</a:t>
            </a:r>
          </a:p>
          <a:p>
            <a:r>
              <a:rPr lang="nl-NL" dirty="0">
                <a:latin typeface="IBM Plex Sans" panose="020B0503050203000203" pitchFamily="34" charset="0"/>
              </a:rPr>
              <a:t>Managing Partner</a:t>
            </a:r>
          </a:p>
          <a:p>
            <a:r>
              <a:rPr lang="nl-NL" dirty="0">
                <a:latin typeface="IBM Plex Sans" panose="020B0503050203000203" pitchFamily="34" charset="0"/>
              </a:rPr>
              <a:t>Business development</a:t>
            </a:r>
          </a:p>
          <a:p>
            <a:r>
              <a:rPr lang="nl-NL" dirty="0">
                <a:latin typeface="IBM Plex Sans" panose="020B0503050203000203" pitchFamily="34" charset="0"/>
              </a:rPr>
              <a:t>Team lead</a:t>
            </a:r>
          </a:p>
          <a:p>
            <a:endParaRPr lang="nl-NL" dirty="0">
              <a:latin typeface="IBM Plex Sans" panose="020B0503050203000203" pitchFamily="34" charset="0"/>
            </a:endParaRPr>
          </a:p>
        </p:txBody>
      </p:sp>
      <p:sp>
        <p:nvSpPr>
          <p:cNvPr id="17" name="Tekstvak 16">
            <a:extLst>
              <a:ext uri="{FF2B5EF4-FFF2-40B4-BE49-F238E27FC236}">
                <a16:creationId xmlns:a16="http://schemas.microsoft.com/office/drawing/2014/main" id="{2C1B5547-537F-9045-BD48-ED39FBEDD511}"/>
              </a:ext>
            </a:extLst>
          </p:cNvPr>
          <p:cNvSpPr txBox="1"/>
          <p:nvPr/>
        </p:nvSpPr>
        <p:spPr>
          <a:xfrm>
            <a:off x="4558759" y="4809588"/>
            <a:ext cx="2782960" cy="1200329"/>
          </a:xfrm>
          <a:prstGeom prst="rect">
            <a:avLst/>
          </a:prstGeom>
          <a:noFill/>
        </p:spPr>
        <p:txBody>
          <a:bodyPr wrap="square" rtlCol="0">
            <a:spAutoFit/>
          </a:bodyPr>
          <a:lstStyle/>
          <a:p>
            <a:r>
              <a:rPr lang="nl-NL" dirty="0">
                <a:latin typeface="IBM Plex Sans" panose="020B0503050203000203" pitchFamily="34" charset="0"/>
              </a:rPr>
              <a:t>JAN-WILLEM LIGTELIJN</a:t>
            </a:r>
          </a:p>
          <a:p>
            <a:r>
              <a:rPr lang="nl-NL" dirty="0">
                <a:latin typeface="IBM Plex Sans" panose="020B0503050203000203" pitchFamily="34" charset="0"/>
              </a:rPr>
              <a:t>Managing Partner</a:t>
            </a:r>
          </a:p>
          <a:p>
            <a:r>
              <a:rPr lang="nl-NL" dirty="0">
                <a:latin typeface="IBM Plex Sans" panose="020B0503050203000203" pitchFamily="34" charset="0"/>
              </a:rPr>
              <a:t>Manager operations</a:t>
            </a:r>
          </a:p>
          <a:p>
            <a:endParaRPr lang="nl-NL" dirty="0">
              <a:latin typeface="IBM Plex Sans" panose="020B0503050203000203" pitchFamily="34" charset="0"/>
            </a:endParaRPr>
          </a:p>
        </p:txBody>
      </p:sp>
      <p:sp>
        <p:nvSpPr>
          <p:cNvPr id="18" name="Tekstvak 17">
            <a:extLst>
              <a:ext uri="{FF2B5EF4-FFF2-40B4-BE49-F238E27FC236}">
                <a16:creationId xmlns:a16="http://schemas.microsoft.com/office/drawing/2014/main" id="{161343DF-9FFB-874F-B179-456D099C7A20}"/>
              </a:ext>
            </a:extLst>
          </p:cNvPr>
          <p:cNvSpPr txBox="1"/>
          <p:nvPr/>
        </p:nvSpPr>
        <p:spPr>
          <a:xfrm>
            <a:off x="8086579" y="4706675"/>
            <a:ext cx="2288054" cy="646331"/>
          </a:xfrm>
          <a:prstGeom prst="rect">
            <a:avLst/>
          </a:prstGeom>
          <a:noFill/>
        </p:spPr>
        <p:txBody>
          <a:bodyPr wrap="square" rtlCol="0">
            <a:spAutoFit/>
          </a:bodyPr>
          <a:lstStyle/>
          <a:p>
            <a:r>
              <a:rPr lang="nl-NL" dirty="0">
                <a:latin typeface="IBM Plex Sans" panose="020B0503050203000203" pitchFamily="34" charset="0"/>
              </a:rPr>
              <a:t>KOEN ROTS</a:t>
            </a:r>
          </a:p>
          <a:p>
            <a:r>
              <a:rPr lang="nl-NL" dirty="0" err="1">
                <a:latin typeface="IBM Plex Sans" panose="020B0503050203000203" pitchFamily="34" charset="0"/>
              </a:rPr>
              <a:t>MarCom</a:t>
            </a:r>
            <a:r>
              <a:rPr lang="nl-NL" dirty="0">
                <a:latin typeface="IBM Plex Sans" panose="020B0503050203000203" pitchFamily="34" charset="0"/>
              </a:rPr>
              <a:t> specialist</a:t>
            </a:r>
          </a:p>
        </p:txBody>
      </p:sp>
      <p:sp>
        <p:nvSpPr>
          <p:cNvPr id="19" name="Tekstvak 18">
            <a:extLst>
              <a:ext uri="{FF2B5EF4-FFF2-40B4-BE49-F238E27FC236}">
                <a16:creationId xmlns:a16="http://schemas.microsoft.com/office/drawing/2014/main" id="{BC4C0C51-86AF-784C-AE41-557181344557}"/>
              </a:ext>
            </a:extLst>
          </p:cNvPr>
          <p:cNvSpPr txBox="1"/>
          <p:nvPr/>
        </p:nvSpPr>
        <p:spPr>
          <a:xfrm>
            <a:off x="11605049" y="4692771"/>
            <a:ext cx="2288054" cy="646331"/>
          </a:xfrm>
          <a:prstGeom prst="rect">
            <a:avLst/>
          </a:prstGeom>
          <a:noFill/>
        </p:spPr>
        <p:txBody>
          <a:bodyPr wrap="square" rtlCol="0">
            <a:spAutoFit/>
          </a:bodyPr>
          <a:lstStyle/>
          <a:p>
            <a:r>
              <a:rPr lang="nl-NL" dirty="0">
                <a:latin typeface="IBM Plex Sans" panose="020B0503050203000203" pitchFamily="34" charset="0"/>
              </a:rPr>
              <a:t>ELLEN POL</a:t>
            </a:r>
          </a:p>
          <a:p>
            <a:r>
              <a:rPr lang="nl-NL" dirty="0">
                <a:latin typeface="IBM Plex Sans" panose="020B0503050203000203" pitchFamily="34" charset="0"/>
              </a:rPr>
              <a:t>HR &amp; Administratie</a:t>
            </a:r>
          </a:p>
        </p:txBody>
      </p:sp>
      <p:pic>
        <p:nvPicPr>
          <p:cNvPr id="22" name="Afbeelding 21" descr="Afbeelding met persoon, person, muur, bril&#10;&#10;Automatisch gegenereerde beschrijving">
            <a:extLst>
              <a:ext uri="{FF2B5EF4-FFF2-40B4-BE49-F238E27FC236}">
                <a16:creationId xmlns:a16="http://schemas.microsoft.com/office/drawing/2014/main" id="{2328C6F7-63C1-264A-9464-15E950A927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3290" y="6569075"/>
            <a:ext cx="2252983" cy="2252983"/>
          </a:xfrm>
          <a:prstGeom prst="rect">
            <a:avLst/>
          </a:prstGeom>
        </p:spPr>
      </p:pic>
      <p:pic>
        <p:nvPicPr>
          <p:cNvPr id="24" name="Afbeelding 23" descr="Afbeelding met persoon, muur, person, binnen&#10;&#10;Automatisch gegenereerde beschrijving">
            <a:extLst>
              <a:ext uri="{FF2B5EF4-FFF2-40B4-BE49-F238E27FC236}">
                <a16:creationId xmlns:a16="http://schemas.microsoft.com/office/drawing/2014/main" id="{ECD9F3EE-5C3D-0F4B-83D6-88748B29E4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8759" y="6569075"/>
            <a:ext cx="2252983" cy="2202273"/>
          </a:xfrm>
          <a:prstGeom prst="rect">
            <a:avLst/>
          </a:prstGeom>
        </p:spPr>
      </p:pic>
      <p:pic>
        <p:nvPicPr>
          <p:cNvPr id="26" name="Afbeelding 25" descr="Afbeelding met persoon, muur, binnen, glimlachen&#10;&#10;Automatisch gegenereerde beschrijving">
            <a:extLst>
              <a:ext uri="{FF2B5EF4-FFF2-40B4-BE49-F238E27FC236}">
                <a16:creationId xmlns:a16="http://schemas.microsoft.com/office/drawing/2014/main" id="{5F4827DD-F22F-0A4C-8FD9-8C6901938E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6155" y="6569075"/>
            <a:ext cx="2288054" cy="2252982"/>
          </a:xfrm>
          <a:prstGeom prst="rect">
            <a:avLst/>
          </a:prstGeom>
        </p:spPr>
      </p:pic>
      <p:sp>
        <p:nvSpPr>
          <p:cNvPr id="27" name="Tekstvak 26">
            <a:extLst>
              <a:ext uri="{FF2B5EF4-FFF2-40B4-BE49-F238E27FC236}">
                <a16:creationId xmlns:a16="http://schemas.microsoft.com/office/drawing/2014/main" id="{86A4DD9A-16D9-4249-9F8E-AA03AD04814B}"/>
              </a:ext>
            </a:extLst>
          </p:cNvPr>
          <p:cNvSpPr txBox="1"/>
          <p:nvPr/>
        </p:nvSpPr>
        <p:spPr>
          <a:xfrm>
            <a:off x="1058219" y="9054955"/>
            <a:ext cx="2288054" cy="1477328"/>
          </a:xfrm>
          <a:prstGeom prst="rect">
            <a:avLst/>
          </a:prstGeom>
          <a:noFill/>
        </p:spPr>
        <p:txBody>
          <a:bodyPr wrap="square" rtlCol="0">
            <a:spAutoFit/>
          </a:bodyPr>
          <a:lstStyle/>
          <a:p>
            <a:r>
              <a:rPr lang="nl-NL" dirty="0">
                <a:latin typeface="IBM Plex Sans" panose="020B0503050203000203" pitchFamily="34" charset="0"/>
              </a:rPr>
              <a:t>ERIC SMALLEY</a:t>
            </a:r>
          </a:p>
          <a:p>
            <a:r>
              <a:rPr lang="nl-NL" dirty="0">
                <a:latin typeface="IBM Plex Sans" panose="020B0503050203000203" pitchFamily="34" charset="0"/>
              </a:rPr>
              <a:t>Docent full-stack</a:t>
            </a:r>
          </a:p>
          <a:p>
            <a:r>
              <a:rPr lang="nl-NL" dirty="0" err="1">
                <a:latin typeface="IBM Plex Sans" panose="020B0503050203000203" pitchFamily="34" charset="0"/>
              </a:rPr>
              <a:t>scripting</a:t>
            </a:r>
            <a:r>
              <a:rPr lang="nl-NL" dirty="0">
                <a:latin typeface="IBM Plex Sans" panose="020B0503050203000203" pitchFamily="34" charset="0"/>
              </a:rPr>
              <a:t> talen</a:t>
            </a:r>
          </a:p>
          <a:p>
            <a:endParaRPr lang="nl-NL" dirty="0">
              <a:latin typeface="IBM Plex Sans" panose="020B0503050203000203" pitchFamily="34" charset="0"/>
            </a:endParaRPr>
          </a:p>
          <a:p>
            <a:endParaRPr lang="nl-NL" dirty="0">
              <a:latin typeface="IBM Plex Sans" panose="020B0503050203000203" pitchFamily="34" charset="0"/>
            </a:endParaRPr>
          </a:p>
        </p:txBody>
      </p:sp>
      <p:sp>
        <p:nvSpPr>
          <p:cNvPr id="28" name="Tekstvak 27">
            <a:extLst>
              <a:ext uri="{FF2B5EF4-FFF2-40B4-BE49-F238E27FC236}">
                <a16:creationId xmlns:a16="http://schemas.microsoft.com/office/drawing/2014/main" id="{F5B65405-D94B-3F4E-971D-4A40B14920CA}"/>
              </a:ext>
            </a:extLst>
          </p:cNvPr>
          <p:cNvSpPr txBox="1"/>
          <p:nvPr/>
        </p:nvSpPr>
        <p:spPr>
          <a:xfrm>
            <a:off x="4523688" y="9054955"/>
            <a:ext cx="2288054" cy="1477328"/>
          </a:xfrm>
          <a:prstGeom prst="rect">
            <a:avLst/>
          </a:prstGeom>
          <a:noFill/>
        </p:spPr>
        <p:txBody>
          <a:bodyPr wrap="square" rtlCol="0">
            <a:spAutoFit/>
          </a:bodyPr>
          <a:lstStyle/>
          <a:p>
            <a:r>
              <a:rPr lang="nl-NL" dirty="0">
                <a:latin typeface="IBM Plex Sans" panose="020B0503050203000203" pitchFamily="34" charset="0"/>
              </a:rPr>
              <a:t>REMCO KOEMANS</a:t>
            </a:r>
          </a:p>
          <a:p>
            <a:r>
              <a:rPr lang="nl-NL" dirty="0">
                <a:latin typeface="IBM Plex Sans" panose="020B0503050203000203" pitchFamily="34" charset="0"/>
              </a:rPr>
              <a:t>Docent backend </a:t>
            </a:r>
            <a:r>
              <a:rPr lang="nl-NL" dirty="0" err="1">
                <a:latin typeface="IBM Plex Sans" panose="020B0503050203000203" pitchFamily="34" charset="0"/>
              </a:rPr>
              <a:t>scriptingtalen</a:t>
            </a:r>
            <a:endParaRPr lang="nl-NL" dirty="0">
              <a:latin typeface="IBM Plex Sans" panose="020B0503050203000203" pitchFamily="34" charset="0"/>
            </a:endParaRPr>
          </a:p>
          <a:p>
            <a:endParaRPr lang="nl-NL" dirty="0">
              <a:latin typeface="IBM Plex Sans" panose="020B0503050203000203" pitchFamily="34" charset="0"/>
            </a:endParaRPr>
          </a:p>
          <a:p>
            <a:endParaRPr lang="nl-NL" dirty="0">
              <a:latin typeface="IBM Plex Sans" panose="020B0503050203000203" pitchFamily="34" charset="0"/>
            </a:endParaRPr>
          </a:p>
        </p:txBody>
      </p:sp>
      <p:sp>
        <p:nvSpPr>
          <p:cNvPr id="29" name="Tekstvak 28">
            <a:extLst>
              <a:ext uri="{FF2B5EF4-FFF2-40B4-BE49-F238E27FC236}">
                <a16:creationId xmlns:a16="http://schemas.microsoft.com/office/drawing/2014/main" id="{A3B67401-3FBC-9746-8578-03F09AD22F6D}"/>
              </a:ext>
            </a:extLst>
          </p:cNvPr>
          <p:cNvSpPr txBox="1"/>
          <p:nvPr/>
        </p:nvSpPr>
        <p:spPr>
          <a:xfrm>
            <a:off x="8137591" y="9054955"/>
            <a:ext cx="2288054" cy="1200329"/>
          </a:xfrm>
          <a:prstGeom prst="rect">
            <a:avLst/>
          </a:prstGeom>
          <a:noFill/>
        </p:spPr>
        <p:txBody>
          <a:bodyPr wrap="square" rtlCol="0">
            <a:spAutoFit/>
          </a:bodyPr>
          <a:lstStyle/>
          <a:p>
            <a:r>
              <a:rPr lang="nl-NL" dirty="0">
                <a:latin typeface="IBM Plex Sans" panose="020B0503050203000203" pitchFamily="34" charset="0"/>
              </a:rPr>
              <a:t>JARON SCHUT</a:t>
            </a:r>
          </a:p>
          <a:p>
            <a:r>
              <a:rPr lang="nl-NL" dirty="0">
                <a:latin typeface="IBM Plex Sans" panose="020B0503050203000203" pitchFamily="34" charset="0"/>
              </a:rPr>
              <a:t>Docent Java/AWS Cloud</a:t>
            </a:r>
          </a:p>
          <a:p>
            <a:endParaRPr lang="nl-NL" dirty="0">
              <a:latin typeface="IBM Plex Sans" panose="020B0503050203000203" pitchFamily="34" charset="0"/>
            </a:endParaRPr>
          </a:p>
        </p:txBody>
      </p:sp>
      <p:sp>
        <p:nvSpPr>
          <p:cNvPr id="21" name="Tekstvak 20">
            <a:extLst>
              <a:ext uri="{FF2B5EF4-FFF2-40B4-BE49-F238E27FC236}">
                <a16:creationId xmlns:a16="http://schemas.microsoft.com/office/drawing/2014/main" id="{4C3722C8-ADCE-D446-93B4-B2D5AC46C45F}"/>
              </a:ext>
            </a:extLst>
          </p:cNvPr>
          <p:cNvSpPr txBox="1"/>
          <p:nvPr/>
        </p:nvSpPr>
        <p:spPr>
          <a:xfrm>
            <a:off x="908050" y="10530969"/>
            <a:ext cx="3810000" cy="400110"/>
          </a:xfrm>
          <a:prstGeom prst="rect">
            <a:avLst/>
          </a:prstGeom>
          <a:noFill/>
        </p:spPr>
        <p:txBody>
          <a:bodyPr wrap="square" rtlCol="0">
            <a:spAutoFit/>
          </a:bodyPr>
          <a:lstStyle/>
          <a:p>
            <a:r>
              <a:rPr lang="nl-NL" sz="2000" b="1" dirty="0" err="1">
                <a:latin typeface="IBM Plex Mono" panose="020B0509050203000203" pitchFamily="49" charset="77"/>
              </a:rPr>
              <a:t>youngcoders.nl</a:t>
            </a:r>
            <a:endParaRPr lang="nl-NL" sz="2000" b="1" dirty="0">
              <a:latin typeface="IBM Plex Mono" panose="020B0509050203000203" pitchFamily="49" charset="77"/>
            </a:endParaRPr>
          </a:p>
        </p:txBody>
      </p:sp>
      <p:pic>
        <p:nvPicPr>
          <p:cNvPr id="4" name="Afbeelding 3" descr="Afbeelding met person, persoon, muur, binnen&#10;&#10;Automatisch gegenereerde beschrijving">
            <a:extLst>
              <a:ext uri="{FF2B5EF4-FFF2-40B4-BE49-F238E27FC236}">
                <a16:creationId xmlns:a16="http://schemas.microsoft.com/office/drawing/2014/main" id="{1F03F9E4-2E9A-C143-B76D-20570DD09C7B}"/>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11488622" y="6507416"/>
            <a:ext cx="2094216" cy="2325589"/>
          </a:xfrm>
          <a:prstGeom prst="rect">
            <a:avLst/>
          </a:prstGeom>
        </p:spPr>
      </p:pic>
      <p:sp>
        <p:nvSpPr>
          <p:cNvPr id="23" name="Tekstvak 22">
            <a:extLst>
              <a:ext uri="{FF2B5EF4-FFF2-40B4-BE49-F238E27FC236}">
                <a16:creationId xmlns:a16="http://schemas.microsoft.com/office/drawing/2014/main" id="{BF43B478-6B20-7E42-8404-8B9AB021533E}"/>
              </a:ext>
            </a:extLst>
          </p:cNvPr>
          <p:cNvSpPr txBox="1"/>
          <p:nvPr/>
        </p:nvSpPr>
        <p:spPr>
          <a:xfrm>
            <a:off x="11693070" y="9054955"/>
            <a:ext cx="3228280" cy="1200329"/>
          </a:xfrm>
          <a:prstGeom prst="rect">
            <a:avLst/>
          </a:prstGeom>
          <a:noFill/>
        </p:spPr>
        <p:txBody>
          <a:bodyPr wrap="square" rtlCol="0">
            <a:spAutoFit/>
          </a:bodyPr>
          <a:lstStyle/>
          <a:p>
            <a:r>
              <a:rPr lang="nl-NL" dirty="0">
                <a:latin typeface="IBM Plex Sans" panose="020B0503050203000203" pitchFamily="34" charset="0"/>
              </a:rPr>
              <a:t>TIM BAAS</a:t>
            </a:r>
          </a:p>
          <a:p>
            <a:r>
              <a:rPr lang="nl-NL" dirty="0">
                <a:latin typeface="IBM Plex Sans" panose="020B0503050203000203" pitchFamily="34" charset="0"/>
              </a:rPr>
              <a:t>Docent full-stack</a:t>
            </a:r>
          </a:p>
          <a:p>
            <a:r>
              <a:rPr lang="nl-NL" dirty="0">
                <a:latin typeface="IBM Plex Sans" panose="020B0503050203000203" pitchFamily="34" charset="0"/>
              </a:rPr>
              <a:t>Mobile &amp; web development</a:t>
            </a:r>
          </a:p>
          <a:p>
            <a:endParaRPr lang="nl-NL" dirty="0">
              <a:latin typeface="IBM Plex Sans" panose="020B0503050203000203" pitchFamily="34" charset="0"/>
            </a:endParaRPr>
          </a:p>
        </p:txBody>
      </p:sp>
      <p:sp>
        <p:nvSpPr>
          <p:cNvPr id="25" name="Tekstvak 24">
            <a:extLst>
              <a:ext uri="{FF2B5EF4-FFF2-40B4-BE49-F238E27FC236}">
                <a16:creationId xmlns:a16="http://schemas.microsoft.com/office/drawing/2014/main" id="{23F02F57-1776-8644-BEF8-FB27E7A86E56}"/>
              </a:ext>
            </a:extLst>
          </p:cNvPr>
          <p:cNvSpPr txBox="1"/>
          <p:nvPr/>
        </p:nvSpPr>
        <p:spPr>
          <a:xfrm>
            <a:off x="14659427" y="9031195"/>
            <a:ext cx="3228280" cy="738664"/>
          </a:xfrm>
          <a:prstGeom prst="rect">
            <a:avLst/>
          </a:prstGeom>
          <a:noFill/>
        </p:spPr>
        <p:txBody>
          <a:bodyPr wrap="square" rtlCol="0">
            <a:spAutoFit/>
          </a:bodyPr>
          <a:lstStyle/>
          <a:p>
            <a:r>
              <a:rPr lang="nl-NL" dirty="0">
                <a:latin typeface="IBM Plex Sans" panose="020B0503050203000203" pitchFamily="34" charset="0"/>
              </a:rPr>
              <a:t>KASIM GUL</a:t>
            </a:r>
          </a:p>
          <a:p>
            <a:r>
              <a:rPr lang="nl-NL" dirty="0">
                <a:latin typeface="IBM Plex Sans" panose="020B0503050203000203" pitchFamily="34" charset="0"/>
              </a:rPr>
              <a:t>Lead curriculum </a:t>
            </a:r>
            <a:r>
              <a:rPr lang="nl-NL" dirty="0" err="1">
                <a:latin typeface="IBM Plex Sans" panose="020B0503050203000203" pitchFamily="34" charset="0"/>
              </a:rPr>
              <a:t>developer</a:t>
            </a:r>
            <a:r>
              <a:rPr lang="nl-NL" dirty="0">
                <a:latin typeface="IBM Plex Sans" panose="020B0503050203000203" pitchFamily="34" charset="0"/>
              </a:rPr>
              <a:t> en docent</a:t>
            </a:r>
          </a:p>
          <a:p>
            <a:r>
              <a:rPr lang="nl-NL" dirty="0">
                <a:latin typeface="IBM Plex Sans" panose="020B0503050203000203" pitchFamily="34" charset="0"/>
              </a:rPr>
              <a:t>Robotica, AI en Python</a:t>
            </a:r>
          </a:p>
        </p:txBody>
      </p:sp>
      <p:pic>
        <p:nvPicPr>
          <p:cNvPr id="14" name="Afbeelding 13" descr="Afbeelding met persoon, muur, binnen, glimlachen&#10;&#10;Automatisch gegenereerde beschrijving">
            <a:extLst>
              <a:ext uri="{FF2B5EF4-FFF2-40B4-BE49-F238E27FC236}">
                <a16:creationId xmlns:a16="http://schemas.microsoft.com/office/drawing/2014/main" id="{858FD7D4-2137-6A4E-8724-FA32C358A9F1}"/>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Effect>
                      <a14:saturation sat="0"/>
                    </a14:imgEffect>
                  </a14:imgLayer>
                </a14:imgProps>
              </a:ext>
            </a:extLst>
          </a:blip>
          <a:stretch>
            <a:fillRect/>
          </a:stretch>
        </p:blipFill>
        <p:spPr>
          <a:xfrm>
            <a:off x="14697063" y="2299821"/>
            <a:ext cx="2082363" cy="2251858"/>
          </a:xfrm>
          <a:prstGeom prst="rect">
            <a:avLst/>
          </a:prstGeom>
        </p:spPr>
      </p:pic>
      <p:sp>
        <p:nvSpPr>
          <p:cNvPr id="30" name="Tekstvak 29">
            <a:extLst>
              <a:ext uri="{FF2B5EF4-FFF2-40B4-BE49-F238E27FC236}">
                <a16:creationId xmlns:a16="http://schemas.microsoft.com/office/drawing/2014/main" id="{DB74D1A7-22CF-D84B-8A4E-354D096C96F2}"/>
              </a:ext>
            </a:extLst>
          </p:cNvPr>
          <p:cNvSpPr txBox="1"/>
          <p:nvPr/>
        </p:nvSpPr>
        <p:spPr>
          <a:xfrm>
            <a:off x="14697062" y="4690003"/>
            <a:ext cx="2434997" cy="523220"/>
          </a:xfrm>
          <a:prstGeom prst="rect">
            <a:avLst/>
          </a:prstGeom>
          <a:noFill/>
        </p:spPr>
        <p:txBody>
          <a:bodyPr wrap="square" rtlCol="0">
            <a:spAutoFit/>
          </a:bodyPr>
          <a:lstStyle/>
          <a:p>
            <a:r>
              <a:rPr lang="nl-NL" dirty="0">
                <a:latin typeface="IBM Plex Sans" panose="020B0503050203000203" pitchFamily="34" charset="0"/>
              </a:rPr>
              <a:t>JEANINE HAKVOORT</a:t>
            </a:r>
          </a:p>
          <a:p>
            <a:r>
              <a:rPr lang="nl-NL" dirty="0">
                <a:latin typeface="IBM Plex Sans" panose="020B0503050203000203" pitchFamily="34" charset="0"/>
              </a:rPr>
              <a:t>UX &amp; Online communicatie</a:t>
            </a:r>
          </a:p>
        </p:txBody>
      </p:sp>
    </p:spTree>
    <p:extLst>
      <p:ext uri="{BB962C8B-B14F-4D97-AF65-F5344CB8AC3E}">
        <p14:creationId xmlns:p14="http://schemas.microsoft.com/office/powerpoint/2010/main" val="2913424671"/>
      </p:ext>
    </p:extLst>
  </p:cSld>
  <p:clrMapOvr>
    <a:masterClrMapping/>
  </p:clrMapOvr>
</p:sld>
</file>

<file path=ppt/theme/theme1.xml><?xml version="1.0" encoding="utf-8"?>
<a:theme xmlns:a="http://schemas.openxmlformats.org/drawingml/2006/main" name="Office Theme">
  <a:themeElements>
    <a:clrScheme name="Young Coders">
      <a:dk1>
        <a:srgbClr val="000000"/>
      </a:dk1>
      <a:lt1>
        <a:srgbClr val="FFFFFF"/>
      </a:lt1>
      <a:dk2>
        <a:srgbClr val="FF3D00"/>
      </a:dk2>
      <a:lt2>
        <a:srgbClr val="64E9EE"/>
      </a:lt2>
      <a:accent1>
        <a:srgbClr val="F2F2F2"/>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1456</Words>
  <Application>Microsoft Macintosh PowerPoint</Application>
  <PresentationFormat>Aangepast</PresentationFormat>
  <Paragraphs>231</Paragraphs>
  <Slides>22</Slides>
  <Notes>2</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22</vt:i4>
      </vt:variant>
    </vt:vector>
  </HeadingPairs>
  <TitlesOfParts>
    <vt:vector size="28" baseType="lpstr">
      <vt:lpstr>Arial</vt:lpstr>
      <vt:lpstr>Calibri</vt:lpstr>
      <vt:lpstr>IBM Plex Mono</vt:lpstr>
      <vt:lpstr>IBM Plex Sans</vt:lpstr>
      <vt:lpstr>IBM Plex Sans Medium</vt:lpstr>
      <vt:lpstr>Office Theme</vt:lpstr>
      <vt:lpstr>SLIM_INNOVEREN_DOE_JE_SAMEN</vt:lpstr>
      <vt:lpstr>AGENDA</vt:lpstr>
      <vt:lpstr>ARJAN_DOST</vt:lpstr>
      <vt:lpstr>WAAROM_ YOUNG_CODERS?</vt:lpstr>
      <vt:lpstr>ONZE_VISIE</vt:lpstr>
      <vt:lpstr>WAT_BIEDEN_ WE?</vt:lpstr>
      <vt:lpstr>ONZE_AANPAK </vt:lpstr>
      <vt:lpstr>DE_VIER_H’S</vt:lpstr>
      <vt:lpstr>TEAM_YOUNG_CODERS</vt:lpstr>
      <vt:lpstr>LEAN_STARTUP VAN_IDEE_NAAR_SUCCES</vt:lpstr>
      <vt:lpstr>HET_INNOVATIEPROCES</vt:lpstr>
      <vt:lpstr>WAT_IS_LEAN_STARTUP?</vt:lpstr>
      <vt:lpstr>INSPIRATIE</vt:lpstr>
      <vt:lpstr>MVP_VOORBEELDEN</vt:lpstr>
      <vt:lpstr>MIJN_STARTUPS</vt:lpstr>
      <vt:lpstr>DESIGN_ THINKING</vt:lpstr>
      <vt:lpstr>DESIGN_THINKING_PROCES</vt:lpstr>
      <vt:lpstr>DESIGN_THINKING_WORKSHOP</vt:lpstr>
      <vt:lpstr>DE_CASE</vt:lpstr>
      <vt:lpstr>THE_CHALLENGE</vt:lpstr>
      <vt:lpstr>IDEATION_FASE</vt:lpstr>
      <vt:lpstr>IDEEËN_ STRUCTUREREN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SLIM_INNOVEREN_DOE_JE_SAMEN</dc:title>
  <dc:creator>Arjan Dost</dc:creator>
  <cp:lastModifiedBy>Arjan Dost</cp:lastModifiedBy>
  <cp:revision>9</cp:revision>
  <cp:lastPrinted>2021-03-01T15:02:03Z</cp:lastPrinted>
  <dcterms:created xsi:type="dcterms:W3CDTF">2021-03-01T14:46:03Z</dcterms:created>
  <dcterms:modified xsi:type="dcterms:W3CDTF">2021-03-10T14:40:06Z</dcterms:modified>
</cp:coreProperties>
</file>